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23"/>
  </p:notesMasterIdLst>
  <p:sldIdLst>
    <p:sldId id="258" r:id="rId6"/>
    <p:sldId id="335" r:id="rId7"/>
    <p:sldId id="392" r:id="rId8"/>
    <p:sldId id="382" r:id="rId9"/>
    <p:sldId id="394" r:id="rId10"/>
    <p:sldId id="381" r:id="rId11"/>
    <p:sldId id="383" r:id="rId12"/>
    <p:sldId id="386" r:id="rId13"/>
    <p:sldId id="395" r:id="rId14"/>
    <p:sldId id="384" r:id="rId15"/>
    <p:sldId id="385" r:id="rId16"/>
    <p:sldId id="387" r:id="rId17"/>
    <p:sldId id="391" r:id="rId18"/>
    <p:sldId id="393" r:id="rId19"/>
    <p:sldId id="388" r:id="rId20"/>
    <p:sldId id="389" r:id="rId21"/>
    <p:sldId id="390" r:id="rId2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1833"/>
    <a:srgbClr val="5EBF05"/>
    <a:srgbClr val="C400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56"/>
    <p:restoredTop sz="94703"/>
  </p:normalViewPr>
  <p:slideViewPr>
    <p:cSldViewPr snapToGrid="0">
      <p:cViewPr varScale="1">
        <p:scale>
          <a:sx n="196" d="100"/>
          <a:sy n="196" d="100"/>
        </p:scale>
        <p:origin x="2296" y="1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6A07C18-4FA3-4FA0-A15F-681A6F664FC8}" type="datetimeFigureOut">
              <a:rPr lang="en-GB" smtClean="0"/>
              <a:t>25/10/2022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81A62EB-4ECC-40B0-A6B5-7B5AF218B007}" type="slidenum">
              <a:rPr lang="en-GB" smtClean="0"/>
              <a:t>‹#›</a:t>
            </a:fld>
            <a:endParaRPr lang="en-GB"/>
          </a:p>
        </p:txBody>
      </p:sp>
    </p:spTree>
    <p:extLst>
      <p:ext uri="{BB962C8B-B14F-4D97-AF65-F5344CB8AC3E}">
        <p14:creationId xmlns:p14="http://schemas.microsoft.com/office/powerpoint/2010/main" val="1698418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F433ED9-F8C0-4AD6-9721-AAF68BFDBBA5}" type="slidenum">
              <a:rPr lang="en-GB" smtClean="0"/>
              <a:t>2</a:t>
            </a:fld>
            <a:endParaRPr lang="en-GB"/>
          </a:p>
        </p:txBody>
      </p:sp>
    </p:spTree>
    <p:extLst>
      <p:ext uri="{BB962C8B-B14F-4D97-AF65-F5344CB8AC3E}">
        <p14:creationId xmlns:p14="http://schemas.microsoft.com/office/powerpoint/2010/main" val="3749736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F433ED9-F8C0-4AD6-9721-AAF68BFDBBA5}" type="slidenum">
              <a:rPr lang="en-GB" smtClean="0"/>
              <a:t>11</a:t>
            </a:fld>
            <a:endParaRPr lang="en-GB"/>
          </a:p>
        </p:txBody>
      </p:sp>
    </p:spTree>
    <p:extLst>
      <p:ext uri="{BB962C8B-B14F-4D97-AF65-F5344CB8AC3E}">
        <p14:creationId xmlns:p14="http://schemas.microsoft.com/office/powerpoint/2010/main" val="193033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F433ED9-F8C0-4AD6-9721-AAF68BFDBBA5}" type="slidenum">
              <a:rPr lang="en-GB" smtClean="0"/>
              <a:t>12</a:t>
            </a:fld>
            <a:endParaRPr lang="en-GB"/>
          </a:p>
        </p:txBody>
      </p:sp>
    </p:spTree>
    <p:extLst>
      <p:ext uri="{BB962C8B-B14F-4D97-AF65-F5344CB8AC3E}">
        <p14:creationId xmlns:p14="http://schemas.microsoft.com/office/powerpoint/2010/main" val="3823259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F433ED9-F8C0-4AD6-9721-AAF68BFDBBA5}" type="slidenum">
              <a:rPr lang="en-GB" smtClean="0"/>
              <a:t>13</a:t>
            </a:fld>
            <a:endParaRPr lang="en-GB"/>
          </a:p>
        </p:txBody>
      </p:sp>
    </p:spTree>
    <p:extLst>
      <p:ext uri="{BB962C8B-B14F-4D97-AF65-F5344CB8AC3E}">
        <p14:creationId xmlns:p14="http://schemas.microsoft.com/office/powerpoint/2010/main" val="2130980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F433ED9-F8C0-4AD6-9721-AAF68BFDBBA5}" type="slidenum">
              <a:rPr lang="en-GB" smtClean="0"/>
              <a:t>14</a:t>
            </a:fld>
            <a:endParaRPr lang="en-GB"/>
          </a:p>
        </p:txBody>
      </p:sp>
    </p:spTree>
    <p:extLst>
      <p:ext uri="{BB962C8B-B14F-4D97-AF65-F5344CB8AC3E}">
        <p14:creationId xmlns:p14="http://schemas.microsoft.com/office/powerpoint/2010/main" val="1562305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F433ED9-F8C0-4AD6-9721-AAF68BFDBBA5}" type="slidenum">
              <a:rPr lang="en-GB" smtClean="0"/>
              <a:t>15</a:t>
            </a:fld>
            <a:endParaRPr lang="en-GB"/>
          </a:p>
        </p:txBody>
      </p:sp>
    </p:spTree>
    <p:extLst>
      <p:ext uri="{BB962C8B-B14F-4D97-AF65-F5344CB8AC3E}">
        <p14:creationId xmlns:p14="http://schemas.microsoft.com/office/powerpoint/2010/main" val="4079714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F433ED9-F8C0-4AD6-9721-AAF68BFDBBA5}" type="slidenum">
              <a:rPr lang="en-GB" smtClean="0"/>
              <a:t>16</a:t>
            </a:fld>
            <a:endParaRPr lang="en-GB"/>
          </a:p>
        </p:txBody>
      </p:sp>
    </p:spTree>
    <p:extLst>
      <p:ext uri="{BB962C8B-B14F-4D97-AF65-F5344CB8AC3E}">
        <p14:creationId xmlns:p14="http://schemas.microsoft.com/office/powerpoint/2010/main" val="950411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F433ED9-F8C0-4AD6-9721-AAF68BFDBBA5}" type="slidenum">
              <a:rPr lang="en-GB" smtClean="0"/>
              <a:t>17</a:t>
            </a:fld>
            <a:endParaRPr lang="en-GB"/>
          </a:p>
        </p:txBody>
      </p:sp>
    </p:spTree>
    <p:extLst>
      <p:ext uri="{BB962C8B-B14F-4D97-AF65-F5344CB8AC3E}">
        <p14:creationId xmlns:p14="http://schemas.microsoft.com/office/powerpoint/2010/main" val="1699354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F433ED9-F8C0-4AD6-9721-AAF68BFDBBA5}" type="slidenum">
              <a:rPr lang="en-GB" smtClean="0"/>
              <a:t>3</a:t>
            </a:fld>
            <a:endParaRPr lang="en-GB"/>
          </a:p>
        </p:txBody>
      </p:sp>
    </p:spTree>
    <p:extLst>
      <p:ext uri="{BB962C8B-B14F-4D97-AF65-F5344CB8AC3E}">
        <p14:creationId xmlns:p14="http://schemas.microsoft.com/office/powerpoint/2010/main" val="645433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F433ED9-F8C0-4AD6-9721-AAF68BFDBBA5}" type="slidenum">
              <a:rPr lang="en-GB" smtClean="0"/>
              <a:t>4</a:t>
            </a:fld>
            <a:endParaRPr lang="en-GB"/>
          </a:p>
        </p:txBody>
      </p:sp>
    </p:spTree>
    <p:extLst>
      <p:ext uri="{BB962C8B-B14F-4D97-AF65-F5344CB8AC3E}">
        <p14:creationId xmlns:p14="http://schemas.microsoft.com/office/powerpoint/2010/main" val="791666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F433ED9-F8C0-4AD6-9721-AAF68BFDBBA5}" type="slidenum">
              <a:rPr lang="en-GB" smtClean="0"/>
              <a:t>5</a:t>
            </a:fld>
            <a:endParaRPr lang="en-GB"/>
          </a:p>
        </p:txBody>
      </p:sp>
    </p:spTree>
    <p:extLst>
      <p:ext uri="{BB962C8B-B14F-4D97-AF65-F5344CB8AC3E}">
        <p14:creationId xmlns:p14="http://schemas.microsoft.com/office/powerpoint/2010/main" val="170941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F433ED9-F8C0-4AD6-9721-AAF68BFDBBA5}" type="slidenum">
              <a:rPr lang="en-GB" smtClean="0"/>
              <a:t>6</a:t>
            </a:fld>
            <a:endParaRPr lang="en-GB"/>
          </a:p>
        </p:txBody>
      </p:sp>
    </p:spTree>
    <p:extLst>
      <p:ext uri="{BB962C8B-B14F-4D97-AF65-F5344CB8AC3E}">
        <p14:creationId xmlns:p14="http://schemas.microsoft.com/office/powerpoint/2010/main" val="839363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F433ED9-F8C0-4AD6-9721-AAF68BFDBBA5}" type="slidenum">
              <a:rPr lang="en-GB" smtClean="0"/>
              <a:t>7</a:t>
            </a:fld>
            <a:endParaRPr lang="en-GB"/>
          </a:p>
        </p:txBody>
      </p:sp>
    </p:spTree>
    <p:extLst>
      <p:ext uri="{BB962C8B-B14F-4D97-AF65-F5344CB8AC3E}">
        <p14:creationId xmlns:p14="http://schemas.microsoft.com/office/powerpoint/2010/main" val="3978994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F433ED9-F8C0-4AD6-9721-AAF68BFDBBA5}" type="slidenum">
              <a:rPr lang="en-GB" smtClean="0"/>
              <a:t>8</a:t>
            </a:fld>
            <a:endParaRPr lang="en-GB"/>
          </a:p>
        </p:txBody>
      </p:sp>
    </p:spTree>
    <p:extLst>
      <p:ext uri="{BB962C8B-B14F-4D97-AF65-F5344CB8AC3E}">
        <p14:creationId xmlns:p14="http://schemas.microsoft.com/office/powerpoint/2010/main" val="96534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F433ED9-F8C0-4AD6-9721-AAF68BFDBBA5}" type="slidenum">
              <a:rPr lang="en-GB" smtClean="0"/>
              <a:t>9</a:t>
            </a:fld>
            <a:endParaRPr lang="en-GB"/>
          </a:p>
        </p:txBody>
      </p:sp>
    </p:spTree>
    <p:extLst>
      <p:ext uri="{BB962C8B-B14F-4D97-AF65-F5344CB8AC3E}">
        <p14:creationId xmlns:p14="http://schemas.microsoft.com/office/powerpoint/2010/main" val="2501734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F433ED9-F8C0-4AD6-9721-AAF68BFDBBA5}" type="slidenum">
              <a:rPr lang="en-GB" smtClean="0"/>
              <a:t>10</a:t>
            </a:fld>
            <a:endParaRPr lang="en-GB"/>
          </a:p>
        </p:txBody>
      </p:sp>
    </p:spTree>
    <p:extLst>
      <p:ext uri="{BB962C8B-B14F-4D97-AF65-F5344CB8AC3E}">
        <p14:creationId xmlns:p14="http://schemas.microsoft.com/office/powerpoint/2010/main" val="871632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64D6136-DC5E-4A84-BBB3-23C1CB332B8B}" type="datetime1">
              <a:rPr lang="en-GB" smtClean="0"/>
              <a:t>25/10/2022</a:t>
            </a:fld>
            <a:endParaRPr lang="en-GB"/>
          </a:p>
        </p:txBody>
      </p:sp>
      <p:sp>
        <p:nvSpPr>
          <p:cNvPr id="5" name="Footer Placeholder 4"/>
          <p:cNvSpPr>
            <a:spLocks noGrp="1"/>
          </p:cNvSpPr>
          <p:nvPr>
            <p:ph type="ftr" sz="quarter" idx="11"/>
          </p:nvPr>
        </p:nvSpPr>
        <p:spPr/>
        <p:txBody>
          <a:bodyPr/>
          <a:lstStyle/>
          <a:p>
            <a:r>
              <a:rPr lang="en-GB"/>
              <a:t>Footer Here</a:t>
            </a:r>
          </a:p>
        </p:txBody>
      </p:sp>
      <p:sp>
        <p:nvSpPr>
          <p:cNvPr id="6" name="Slide Number Placeholder 5"/>
          <p:cNvSpPr>
            <a:spLocks noGrp="1"/>
          </p:cNvSpPr>
          <p:nvPr>
            <p:ph type="sldNum" sz="quarter" idx="12"/>
          </p:nvPr>
        </p:nvSpPr>
        <p:spPr/>
        <p:txBody>
          <a:bodyPr/>
          <a:lstStyle/>
          <a:p>
            <a:fld id="{50A5A9EC-6FB4-4F08-88D1-0AEAE2DE359F}" type="slidenum">
              <a:rPr lang="en-GB" smtClean="0"/>
              <a:t>‹#›</a:t>
            </a:fld>
            <a:endParaRPr lang="en-GB"/>
          </a:p>
        </p:txBody>
      </p:sp>
    </p:spTree>
    <p:extLst>
      <p:ext uri="{BB962C8B-B14F-4D97-AF65-F5344CB8AC3E}">
        <p14:creationId xmlns:p14="http://schemas.microsoft.com/office/powerpoint/2010/main" val="4162045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EEDE9F-0434-4F5C-86A2-D3D404857571}" type="datetime1">
              <a:rPr lang="en-GB" smtClean="0"/>
              <a:t>25/10/2022</a:t>
            </a:fld>
            <a:endParaRPr lang="en-GB"/>
          </a:p>
        </p:txBody>
      </p:sp>
      <p:sp>
        <p:nvSpPr>
          <p:cNvPr id="5" name="Footer Placeholder 4"/>
          <p:cNvSpPr>
            <a:spLocks noGrp="1"/>
          </p:cNvSpPr>
          <p:nvPr>
            <p:ph type="ftr" sz="quarter" idx="11"/>
          </p:nvPr>
        </p:nvSpPr>
        <p:spPr/>
        <p:txBody>
          <a:bodyPr/>
          <a:lstStyle/>
          <a:p>
            <a:r>
              <a:rPr lang="en-GB"/>
              <a:t>Footer Here</a:t>
            </a:r>
          </a:p>
        </p:txBody>
      </p:sp>
      <p:sp>
        <p:nvSpPr>
          <p:cNvPr id="6" name="Slide Number Placeholder 5"/>
          <p:cNvSpPr>
            <a:spLocks noGrp="1"/>
          </p:cNvSpPr>
          <p:nvPr>
            <p:ph type="sldNum" sz="quarter" idx="12"/>
          </p:nvPr>
        </p:nvSpPr>
        <p:spPr/>
        <p:txBody>
          <a:bodyPr/>
          <a:lstStyle/>
          <a:p>
            <a:fld id="{50A5A9EC-6FB4-4F08-88D1-0AEAE2DE359F}" type="slidenum">
              <a:rPr lang="en-GB" smtClean="0"/>
              <a:t>‹#›</a:t>
            </a:fld>
            <a:endParaRPr lang="en-GB"/>
          </a:p>
        </p:txBody>
      </p:sp>
    </p:spTree>
    <p:extLst>
      <p:ext uri="{BB962C8B-B14F-4D97-AF65-F5344CB8AC3E}">
        <p14:creationId xmlns:p14="http://schemas.microsoft.com/office/powerpoint/2010/main" val="3663493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AFE8512-A3A3-4448-956F-664763E79D8C}" type="datetime1">
              <a:rPr lang="en-GB" smtClean="0"/>
              <a:t>25/10/2022</a:t>
            </a:fld>
            <a:endParaRPr lang="en-GB"/>
          </a:p>
        </p:txBody>
      </p:sp>
      <p:sp>
        <p:nvSpPr>
          <p:cNvPr id="5" name="Footer Placeholder 4"/>
          <p:cNvSpPr>
            <a:spLocks noGrp="1"/>
          </p:cNvSpPr>
          <p:nvPr>
            <p:ph type="ftr" sz="quarter" idx="11"/>
          </p:nvPr>
        </p:nvSpPr>
        <p:spPr/>
        <p:txBody>
          <a:bodyPr/>
          <a:lstStyle/>
          <a:p>
            <a:r>
              <a:rPr lang="en-GB"/>
              <a:t>Footer Here</a:t>
            </a:r>
          </a:p>
        </p:txBody>
      </p:sp>
      <p:sp>
        <p:nvSpPr>
          <p:cNvPr id="6" name="Slide Number Placeholder 5"/>
          <p:cNvSpPr>
            <a:spLocks noGrp="1"/>
          </p:cNvSpPr>
          <p:nvPr>
            <p:ph type="sldNum" sz="quarter" idx="12"/>
          </p:nvPr>
        </p:nvSpPr>
        <p:spPr/>
        <p:txBody>
          <a:bodyPr/>
          <a:lstStyle/>
          <a:p>
            <a:fld id="{50A5A9EC-6FB4-4F08-88D1-0AEAE2DE359F}" type="slidenum">
              <a:rPr lang="en-GB" smtClean="0"/>
              <a:t>‹#›</a:t>
            </a:fld>
            <a:endParaRPr lang="en-GB"/>
          </a:p>
        </p:txBody>
      </p:sp>
    </p:spTree>
    <p:extLst>
      <p:ext uri="{BB962C8B-B14F-4D97-AF65-F5344CB8AC3E}">
        <p14:creationId xmlns:p14="http://schemas.microsoft.com/office/powerpoint/2010/main" val="1110304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1F7B963-152D-47B2-8A7F-5966C092BF50}" type="datetime1">
              <a:rPr lang="en-GB" smtClean="0"/>
              <a:t>25/10/2022</a:t>
            </a:fld>
            <a:endParaRPr lang="en-GB"/>
          </a:p>
        </p:txBody>
      </p:sp>
      <p:sp>
        <p:nvSpPr>
          <p:cNvPr id="5" name="Footer Placeholder 4"/>
          <p:cNvSpPr>
            <a:spLocks noGrp="1"/>
          </p:cNvSpPr>
          <p:nvPr>
            <p:ph type="ftr" sz="quarter" idx="11"/>
          </p:nvPr>
        </p:nvSpPr>
        <p:spPr/>
        <p:txBody>
          <a:bodyPr/>
          <a:lstStyle/>
          <a:p>
            <a:r>
              <a:rPr lang="en-GB"/>
              <a:t>Footer Here</a:t>
            </a:r>
          </a:p>
        </p:txBody>
      </p:sp>
      <p:sp>
        <p:nvSpPr>
          <p:cNvPr id="6" name="Slide Number Placeholder 5"/>
          <p:cNvSpPr>
            <a:spLocks noGrp="1"/>
          </p:cNvSpPr>
          <p:nvPr>
            <p:ph type="sldNum" sz="quarter" idx="12"/>
          </p:nvPr>
        </p:nvSpPr>
        <p:spPr/>
        <p:txBody>
          <a:bodyPr/>
          <a:lstStyle/>
          <a:p>
            <a:fld id="{50A5A9EC-6FB4-4F08-88D1-0AEAE2DE359F}" type="slidenum">
              <a:rPr lang="en-GB" smtClean="0"/>
              <a:t>‹#›</a:t>
            </a:fld>
            <a:endParaRPr lang="en-GB"/>
          </a:p>
        </p:txBody>
      </p:sp>
      <p:pic>
        <p:nvPicPr>
          <p:cNvPr id="7" name="Picture 6" descr="A picture containing text, outdoor, sign&#10;&#10;Description automatically generated">
            <a:extLst>
              <a:ext uri="{FF2B5EF4-FFF2-40B4-BE49-F238E27FC236}">
                <a16:creationId xmlns:a16="http://schemas.microsoft.com/office/drawing/2014/main" id="{859F594B-685B-67AB-76D0-AFF62CAA3811}"/>
              </a:ext>
            </a:extLst>
          </p:cNvPr>
          <p:cNvPicPr>
            <a:picLocks noChangeAspect="1"/>
          </p:cNvPicPr>
          <p:nvPr userDrawn="1"/>
        </p:nvPicPr>
        <p:blipFill>
          <a:blip r:embed="rId2"/>
          <a:stretch>
            <a:fillRect/>
          </a:stretch>
        </p:blipFill>
        <p:spPr>
          <a:xfrm>
            <a:off x="7510957" y="136521"/>
            <a:ext cx="1511322" cy="680094"/>
          </a:xfrm>
          <a:prstGeom prst="rect">
            <a:avLst/>
          </a:prstGeom>
        </p:spPr>
      </p:pic>
      <p:sp>
        <p:nvSpPr>
          <p:cNvPr id="8" name="Title 1">
            <a:extLst>
              <a:ext uri="{FF2B5EF4-FFF2-40B4-BE49-F238E27FC236}">
                <a16:creationId xmlns:a16="http://schemas.microsoft.com/office/drawing/2014/main" id="{12C43AFD-EFEC-E438-CF69-521B21EBF879}"/>
              </a:ext>
            </a:extLst>
          </p:cNvPr>
          <p:cNvSpPr txBox="1">
            <a:spLocks/>
          </p:cNvSpPr>
          <p:nvPr userDrawn="1"/>
        </p:nvSpPr>
        <p:spPr>
          <a:xfrm>
            <a:off x="6553200" y="6360484"/>
            <a:ext cx="2377440" cy="35686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b="0" i="0" kern="1200">
                <a:solidFill>
                  <a:srgbClr val="B71F28"/>
                </a:solidFill>
                <a:latin typeface="Proxima Soft" panose="02000506030000020004" pitchFamily="2" charset="0"/>
                <a:ea typeface="Roboto Thin" panose="02000000000000000000" pitchFamily="2" charset="0"/>
                <a:cs typeface="+mj-cs"/>
              </a:defRPr>
            </a:lvl1pPr>
          </a:lstStyle>
          <a:p>
            <a:pPr algn="r"/>
            <a:r>
              <a:rPr lang="en-GB" sz="1600" dirty="0" err="1"/>
              <a:t>assuredfutures.co.uk</a:t>
            </a:r>
            <a:endParaRPr lang="en-US" sz="1600" dirty="0"/>
          </a:p>
        </p:txBody>
      </p:sp>
    </p:spTree>
    <p:extLst>
      <p:ext uri="{BB962C8B-B14F-4D97-AF65-F5344CB8AC3E}">
        <p14:creationId xmlns:p14="http://schemas.microsoft.com/office/powerpoint/2010/main" val="3061991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DD52C9-6418-4C59-BD0C-75827CBA80C9}" type="datetime1">
              <a:rPr lang="en-GB" smtClean="0"/>
              <a:t>25/10/2022</a:t>
            </a:fld>
            <a:endParaRPr lang="en-GB"/>
          </a:p>
        </p:txBody>
      </p:sp>
      <p:sp>
        <p:nvSpPr>
          <p:cNvPr id="5" name="Footer Placeholder 4"/>
          <p:cNvSpPr>
            <a:spLocks noGrp="1"/>
          </p:cNvSpPr>
          <p:nvPr>
            <p:ph type="ftr" sz="quarter" idx="11"/>
          </p:nvPr>
        </p:nvSpPr>
        <p:spPr/>
        <p:txBody>
          <a:bodyPr/>
          <a:lstStyle/>
          <a:p>
            <a:r>
              <a:rPr lang="en-GB"/>
              <a:t>Footer Here</a:t>
            </a:r>
          </a:p>
        </p:txBody>
      </p:sp>
      <p:sp>
        <p:nvSpPr>
          <p:cNvPr id="6" name="Slide Number Placeholder 5"/>
          <p:cNvSpPr>
            <a:spLocks noGrp="1"/>
          </p:cNvSpPr>
          <p:nvPr>
            <p:ph type="sldNum" sz="quarter" idx="12"/>
          </p:nvPr>
        </p:nvSpPr>
        <p:spPr/>
        <p:txBody>
          <a:bodyPr/>
          <a:lstStyle/>
          <a:p>
            <a:fld id="{50A5A9EC-6FB4-4F08-88D1-0AEAE2DE359F}" type="slidenum">
              <a:rPr lang="en-GB" smtClean="0"/>
              <a:t>‹#›</a:t>
            </a:fld>
            <a:endParaRPr lang="en-GB"/>
          </a:p>
        </p:txBody>
      </p:sp>
    </p:spTree>
    <p:extLst>
      <p:ext uri="{BB962C8B-B14F-4D97-AF65-F5344CB8AC3E}">
        <p14:creationId xmlns:p14="http://schemas.microsoft.com/office/powerpoint/2010/main" val="3020050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1466666-2AAC-4944-84FE-4444D8E858FD}" type="datetime1">
              <a:rPr lang="en-GB" smtClean="0"/>
              <a:t>25/10/2022</a:t>
            </a:fld>
            <a:endParaRPr lang="en-GB"/>
          </a:p>
        </p:txBody>
      </p:sp>
      <p:sp>
        <p:nvSpPr>
          <p:cNvPr id="6" name="Footer Placeholder 5"/>
          <p:cNvSpPr>
            <a:spLocks noGrp="1"/>
          </p:cNvSpPr>
          <p:nvPr>
            <p:ph type="ftr" sz="quarter" idx="11"/>
          </p:nvPr>
        </p:nvSpPr>
        <p:spPr/>
        <p:txBody>
          <a:bodyPr/>
          <a:lstStyle/>
          <a:p>
            <a:r>
              <a:rPr lang="en-GB"/>
              <a:t>Footer Here</a:t>
            </a:r>
          </a:p>
        </p:txBody>
      </p:sp>
      <p:sp>
        <p:nvSpPr>
          <p:cNvPr id="7" name="Slide Number Placeholder 6"/>
          <p:cNvSpPr>
            <a:spLocks noGrp="1"/>
          </p:cNvSpPr>
          <p:nvPr>
            <p:ph type="sldNum" sz="quarter" idx="12"/>
          </p:nvPr>
        </p:nvSpPr>
        <p:spPr/>
        <p:txBody>
          <a:bodyPr/>
          <a:lstStyle/>
          <a:p>
            <a:fld id="{50A5A9EC-6FB4-4F08-88D1-0AEAE2DE359F}" type="slidenum">
              <a:rPr lang="en-GB" smtClean="0"/>
              <a:t>‹#›</a:t>
            </a:fld>
            <a:endParaRPr lang="en-GB"/>
          </a:p>
        </p:txBody>
      </p:sp>
    </p:spTree>
    <p:extLst>
      <p:ext uri="{BB962C8B-B14F-4D97-AF65-F5344CB8AC3E}">
        <p14:creationId xmlns:p14="http://schemas.microsoft.com/office/powerpoint/2010/main" val="3680335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9FAD29D-5C54-490A-9FDA-1AE2E1185E5A}" type="datetime1">
              <a:rPr lang="en-GB" smtClean="0"/>
              <a:t>25/10/2022</a:t>
            </a:fld>
            <a:endParaRPr lang="en-GB"/>
          </a:p>
        </p:txBody>
      </p:sp>
      <p:sp>
        <p:nvSpPr>
          <p:cNvPr id="8" name="Footer Placeholder 7"/>
          <p:cNvSpPr>
            <a:spLocks noGrp="1"/>
          </p:cNvSpPr>
          <p:nvPr>
            <p:ph type="ftr" sz="quarter" idx="11"/>
          </p:nvPr>
        </p:nvSpPr>
        <p:spPr/>
        <p:txBody>
          <a:bodyPr/>
          <a:lstStyle/>
          <a:p>
            <a:r>
              <a:rPr lang="en-GB"/>
              <a:t>Footer Here</a:t>
            </a:r>
          </a:p>
        </p:txBody>
      </p:sp>
      <p:sp>
        <p:nvSpPr>
          <p:cNvPr id="9" name="Slide Number Placeholder 8"/>
          <p:cNvSpPr>
            <a:spLocks noGrp="1"/>
          </p:cNvSpPr>
          <p:nvPr>
            <p:ph type="sldNum" sz="quarter" idx="12"/>
          </p:nvPr>
        </p:nvSpPr>
        <p:spPr/>
        <p:txBody>
          <a:bodyPr/>
          <a:lstStyle/>
          <a:p>
            <a:fld id="{50A5A9EC-6FB4-4F08-88D1-0AEAE2DE359F}" type="slidenum">
              <a:rPr lang="en-GB" smtClean="0"/>
              <a:t>‹#›</a:t>
            </a:fld>
            <a:endParaRPr lang="en-GB"/>
          </a:p>
        </p:txBody>
      </p:sp>
    </p:spTree>
    <p:extLst>
      <p:ext uri="{BB962C8B-B14F-4D97-AF65-F5344CB8AC3E}">
        <p14:creationId xmlns:p14="http://schemas.microsoft.com/office/powerpoint/2010/main" val="545159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2B4792F-57C2-489A-99C5-3D84A163E649}" type="datetime1">
              <a:rPr lang="en-GB" smtClean="0"/>
              <a:t>25/10/2022</a:t>
            </a:fld>
            <a:endParaRPr lang="en-GB"/>
          </a:p>
        </p:txBody>
      </p:sp>
      <p:sp>
        <p:nvSpPr>
          <p:cNvPr id="4" name="Footer Placeholder 3"/>
          <p:cNvSpPr>
            <a:spLocks noGrp="1"/>
          </p:cNvSpPr>
          <p:nvPr>
            <p:ph type="ftr" sz="quarter" idx="11"/>
          </p:nvPr>
        </p:nvSpPr>
        <p:spPr/>
        <p:txBody>
          <a:bodyPr/>
          <a:lstStyle/>
          <a:p>
            <a:r>
              <a:rPr lang="en-GB"/>
              <a:t>Footer Here</a:t>
            </a:r>
          </a:p>
        </p:txBody>
      </p:sp>
      <p:sp>
        <p:nvSpPr>
          <p:cNvPr id="5" name="Slide Number Placeholder 4"/>
          <p:cNvSpPr>
            <a:spLocks noGrp="1"/>
          </p:cNvSpPr>
          <p:nvPr>
            <p:ph type="sldNum" sz="quarter" idx="12"/>
          </p:nvPr>
        </p:nvSpPr>
        <p:spPr/>
        <p:txBody>
          <a:bodyPr/>
          <a:lstStyle/>
          <a:p>
            <a:fld id="{50A5A9EC-6FB4-4F08-88D1-0AEAE2DE359F}" type="slidenum">
              <a:rPr lang="en-GB" smtClean="0"/>
              <a:t>‹#›</a:t>
            </a:fld>
            <a:endParaRPr lang="en-GB"/>
          </a:p>
        </p:txBody>
      </p:sp>
    </p:spTree>
    <p:extLst>
      <p:ext uri="{BB962C8B-B14F-4D97-AF65-F5344CB8AC3E}">
        <p14:creationId xmlns:p14="http://schemas.microsoft.com/office/powerpoint/2010/main" val="1264360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88522B-DE33-43D9-A62C-BF8CACB2B13E}" type="datetime1">
              <a:rPr lang="en-GB" smtClean="0"/>
              <a:t>25/10/2022</a:t>
            </a:fld>
            <a:endParaRPr lang="en-GB"/>
          </a:p>
        </p:txBody>
      </p:sp>
      <p:sp>
        <p:nvSpPr>
          <p:cNvPr id="3" name="Footer Placeholder 2"/>
          <p:cNvSpPr>
            <a:spLocks noGrp="1"/>
          </p:cNvSpPr>
          <p:nvPr>
            <p:ph type="ftr" sz="quarter" idx="11"/>
          </p:nvPr>
        </p:nvSpPr>
        <p:spPr/>
        <p:txBody>
          <a:bodyPr/>
          <a:lstStyle/>
          <a:p>
            <a:r>
              <a:rPr lang="en-GB"/>
              <a:t>Footer Here</a:t>
            </a:r>
          </a:p>
        </p:txBody>
      </p:sp>
      <p:sp>
        <p:nvSpPr>
          <p:cNvPr id="4" name="Slide Number Placeholder 3"/>
          <p:cNvSpPr>
            <a:spLocks noGrp="1"/>
          </p:cNvSpPr>
          <p:nvPr>
            <p:ph type="sldNum" sz="quarter" idx="12"/>
          </p:nvPr>
        </p:nvSpPr>
        <p:spPr/>
        <p:txBody>
          <a:bodyPr/>
          <a:lstStyle/>
          <a:p>
            <a:fld id="{50A5A9EC-6FB4-4F08-88D1-0AEAE2DE359F}" type="slidenum">
              <a:rPr lang="en-GB" smtClean="0"/>
              <a:t>‹#›</a:t>
            </a:fld>
            <a:endParaRPr lang="en-GB"/>
          </a:p>
        </p:txBody>
      </p:sp>
    </p:spTree>
    <p:extLst>
      <p:ext uri="{BB962C8B-B14F-4D97-AF65-F5344CB8AC3E}">
        <p14:creationId xmlns:p14="http://schemas.microsoft.com/office/powerpoint/2010/main" val="3310380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7EA6A-F30D-49BE-845F-551B34C9D31E}" type="datetime1">
              <a:rPr lang="en-GB" smtClean="0"/>
              <a:t>25/10/2022</a:t>
            </a:fld>
            <a:endParaRPr lang="en-GB"/>
          </a:p>
        </p:txBody>
      </p:sp>
      <p:sp>
        <p:nvSpPr>
          <p:cNvPr id="6" name="Footer Placeholder 5"/>
          <p:cNvSpPr>
            <a:spLocks noGrp="1"/>
          </p:cNvSpPr>
          <p:nvPr>
            <p:ph type="ftr" sz="quarter" idx="11"/>
          </p:nvPr>
        </p:nvSpPr>
        <p:spPr/>
        <p:txBody>
          <a:bodyPr/>
          <a:lstStyle/>
          <a:p>
            <a:r>
              <a:rPr lang="en-GB"/>
              <a:t>Footer Here</a:t>
            </a:r>
          </a:p>
        </p:txBody>
      </p:sp>
      <p:sp>
        <p:nvSpPr>
          <p:cNvPr id="7" name="Slide Number Placeholder 6"/>
          <p:cNvSpPr>
            <a:spLocks noGrp="1"/>
          </p:cNvSpPr>
          <p:nvPr>
            <p:ph type="sldNum" sz="quarter" idx="12"/>
          </p:nvPr>
        </p:nvSpPr>
        <p:spPr/>
        <p:txBody>
          <a:bodyPr/>
          <a:lstStyle/>
          <a:p>
            <a:fld id="{50A5A9EC-6FB4-4F08-88D1-0AEAE2DE359F}" type="slidenum">
              <a:rPr lang="en-GB" smtClean="0"/>
              <a:t>‹#›</a:t>
            </a:fld>
            <a:endParaRPr lang="en-GB"/>
          </a:p>
        </p:txBody>
      </p:sp>
    </p:spTree>
    <p:extLst>
      <p:ext uri="{BB962C8B-B14F-4D97-AF65-F5344CB8AC3E}">
        <p14:creationId xmlns:p14="http://schemas.microsoft.com/office/powerpoint/2010/main" val="1341719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CF881D-7797-4A01-BDCD-6DF8EFB2E828}" type="datetime1">
              <a:rPr lang="en-GB" smtClean="0"/>
              <a:t>25/10/2022</a:t>
            </a:fld>
            <a:endParaRPr lang="en-GB"/>
          </a:p>
        </p:txBody>
      </p:sp>
      <p:sp>
        <p:nvSpPr>
          <p:cNvPr id="6" name="Footer Placeholder 5"/>
          <p:cNvSpPr>
            <a:spLocks noGrp="1"/>
          </p:cNvSpPr>
          <p:nvPr>
            <p:ph type="ftr" sz="quarter" idx="11"/>
          </p:nvPr>
        </p:nvSpPr>
        <p:spPr/>
        <p:txBody>
          <a:bodyPr/>
          <a:lstStyle/>
          <a:p>
            <a:r>
              <a:rPr lang="en-GB"/>
              <a:t>Footer Here</a:t>
            </a:r>
          </a:p>
        </p:txBody>
      </p:sp>
      <p:sp>
        <p:nvSpPr>
          <p:cNvPr id="7" name="Slide Number Placeholder 6"/>
          <p:cNvSpPr>
            <a:spLocks noGrp="1"/>
          </p:cNvSpPr>
          <p:nvPr>
            <p:ph type="sldNum" sz="quarter" idx="12"/>
          </p:nvPr>
        </p:nvSpPr>
        <p:spPr/>
        <p:txBody>
          <a:bodyPr/>
          <a:lstStyle/>
          <a:p>
            <a:fld id="{50A5A9EC-6FB4-4F08-88D1-0AEAE2DE359F}" type="slidenum">
              <a:rPr lang="en-GB" smtClean="0"/>
              <a:t>‹#›</a:t>
            </a:fld>
            <a:endParaRPr lang="en-GB"/>
          </a:p>
        </p:txBody>
      </p:sp>
    </p:spTree>
    <p:extLst>
      <p:ext uri="{BB962C8B-B14F-4D97-AF65-F5344CB8AC3E}">
        <p14:creationId xmlns:p14="http://schemas.microsoft.com/office/powerpoint/2010/main" val="2649346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620201-6F2A-442F-A2DB-FEE042DDACE3}" type="datetime1">
              <a:rPr lang="en-GB" smtClean="0"/>
              <a:t>25/10/2022</a:t>
            </a:fld>
            <a:endParaRPr lang="en-GB"/>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Footer Here</a:t>
            </a: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A5A9EC-6FB4-4F08-88D1-0AEAE2DE359F}" type="slidenum">
              <a:rPr lang="en-GB" smtClean="0"/>
              <a:t>‹#›</a:t>
            </a:fld>
            <a:endParaRPr lang="en-GB"/>
          </a:p>
        </p:txBody>
      </p:sp>
    </p:spTree>
    <p:extLst>
      <p:ext uri="{BB962C8B-B14F-4D97-AF65-F5344CB8AC3E}">
        <p14:creationId xmlns:p14="http://schemas.microsoft.com/office/powerpoint/2010/main" val="1605795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package" Target="../embeddings/Microsoft_Word_Document.docx"/><Relationship Id="rId7" Type="http://schemas.openxmlformats.org/officeDocument/2006/relationships/package" Target="../embeddings/Microsoft_Word_Document2.docx"/><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8.wmf"/><Relationship Id="rId5" Type="http://schemas.openxmlformats.org/officeDocument/2006/relationships/package" Target="../embeddings/Microsoft_Word_Document1.docx"/><Relationship Id="rId4" Type="http://schemas.openxmlformats.org/officeDocument/2006/relationships/image" Target="../media/image27.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3.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5.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E0D425-F7CC-427D-AC53-724AC8E30A26}"/>
              </a:ext>
            </a:extLst>
          </p:cNvPr>
          <p:cNvSpPr txBox="1"/>
          <p:nvPr/>
        </p:nvSpPr>
        <p:spPr>
          <a:xfrm>
            <a:off x="427469" y="2887203"/>
            <a:ext cx="5295072" cy="3077766"/>
          </a:xfrm>
          <a:prstGeom prst="rect">
            <a:avLst/>
          </a:prstGeom>
          <a:noFill/>
        </p:spPr>
        <p:txBody>
          <a:bodyPr wrap="square" rtlCol="0">
            <a:spAutoFit/>
          </a:bodyPr>
          <a:lstStyle/>
          <a:p>
            <a:r>
              <a:rPr lang="en-GB" sz="3200" b="1" dirty="0"/>
              <a:t>Cancellations – Best Practice</a:t>
            </a:r>
          </a:p>
          <a:p>
            <a:r>
              <a:rPr lang="en-GB" b="1" dirty="0"/>
              <a:t>Working together to improve customer retention</a:t>
            </a:r>
          </a:p>
          <a:p>
            <a:endParaRPr lang="en-GB" b="1" dirty="0"/>
          </a:p>
          <a:p>
            <a:r>
              <a:rPr lang="en-GB" b="1" dirty="0">
                <a:solidFill>
                  <a:schemeClr val="accent1"/>
                </a:solidFill>
              </a:rPr>
              <a:t>2</a:t>
            </a:r>
            <a:r>
              <a:rPr lang="en-GB" b="1" baseline="30000" dirty="0">
                <a:solidFill>
                  <a:schemeClr val="accent1"/>
                </a:solidFill>
              </a:rPr>
              <a:t>nd</a:t>
            </a:r>
            <a:r>
              <a:rPr lang="en-GB" b="1" dirty="0">
                <a:solidFill>
                  <a:schemeClr val="accent1"/>
                </a:solidFill>
              </a:rPr>
              <a:t> Edition 23Oct19</a:t>
            </a:r>
          </a:p>
          <a:p>
            <a:endParaRPr lang="en-GB" b="1" dirty="0"/>
          </a:p>
          <a:p>
            <a:endParaRPr lang="en-GB" b="1" dirty="0"/>
          </a:p>
          <a:p>
            <a:r>
              <a:rPr lang="en-GB" b="1" dirty="0"/>
              <a:t>Contributions from </a:t>
            </a:r>
          </a:p>
          <a:p>
            <a:endParaRPr lang="en-GB" b="1" dirty="0"/>
          </a:p>
          <a:p>
            <a:endParaRPr lang="en-GB" b="1" dirty="0"/>
          </a:p>
          <a:p>
            <a:endParaRPr lang="en-GB" b="1" dirty="0"/>
          </a:p>
        </p:txBody>
      </p:sp>
      <p:pic>
        <p:nvPicPr>
          <p:cNvPr id="34818" name="Picture 2" descr="Image result for LandC logo">
            <a:extLst>
              <a:ext uri="{FF2B5EF4-FFF2-40B4-BE49-F238E27FC236}">
                <a16:creationId xmlns:a16="http://schemas.microsoft.com/office/drawing/2014/main" id="{DDD3DAC9-0AE3-494A-B806-672C8A48A91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1724" y="5434138"/>
            <a:ext cx="731003" cy="44418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402F186-3BCE-4DFB-9685-634F3B21B68E}"/>
              </a:ext>
            </a:extLst>
          </p:cNvPr>
          <p:cNvPicPr>
            <a:picLocks noChangeAspect="1"/>
          </p:cNvPicPr>
          <p:nvPr/>
        </p:nvPicPr>
        <p:blipFill>
          <a:blip r:embed="rId3"/>
          <a:stretch>
            <a:fillRect/>
          </a:stretch>
        </p:blipFill>
        <p:spPr>
          <a:xfrm>
            <a:off x="2923256" y="5485753"/>
            <a:ext cx="1181100" cy="361950"/>
          </a:xfrm>
          <a:prstGeom prst="rect">
            <a:avLst/>
          </a:prstGeom>
        </p:spPr>
      </p:pic>
      <p:pic>
        <p:nvPicPr>
          <p:cNvPr id="4" name="Picture 3" descr="A person and a child riding a toy car&#10;&#10;Description automatically generated with low confidence">
            <a:extLst>
              <a:ext uri="{FF2B5EF4-FFF2-40B4-BE49-F238E27FC236}">
                <a16:creationId xmlns:a16="http://schemas.microsoft.com/office/drawing/2014/main" id="{A14624F5-4E96-D931-9DCE-6F285F438BB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1916" r="4954" b="168"/>
          <a:stretch/>
        </p:blipFill>
        <p:spPr>
          <a:xfrm>
            <a:off x="0" y="885108"/>
            <a:ext cx="9144000" cy="1546807"/>
          </a:xfrm>
          <a:prstGeom prst="rect">
            <a:avLst/>
          </a:prstGeom>
        </p:spPr>
      </p:pic>
      <p:pic>
        <p:nvPicPr>
          <p:cNvPr id="5" name="Picture 4" descr="A picture containing text, outdoor, sign&#10;&#10;Description automatically generated">
            <a:extLst>
              <a:ext uri="{FF2B5EF4-FFF2-40B4-BE49-F238E27FC236}">
                <a16:creationId xmlns:a16="http://schemas.microsoft.com/office/drawing/2014/main" id="{7899573C-E051-176C-3A48-117FFB64CBDB}"/>
              </a:ext>
            </a:extLst>
          </p:cNvPr>
          <p:cNvPicPr>
            <a:picLocks noChangeAspect="1"/>
          </p:cNvPicPr>
          <p:nvPr/>
        </p:nvPicPr>
        <p:blipFill>
          <a:blip r:embed="rId5"/>
          <a:stretch>
            <a:fillRect/>
          </a:stretch>
        </p:blipFill>
        <p:spPr>
          <a:xfrm>
            <a:off x="469240" y="5335789"/>
            <a:ext cx="1248800" cy="561959"/>
          </a:xfrm>
          <a:prstGeom prst="rect">
            <a:avLst/>
          </a:prstGeom>
        </p:spPr>
      </p:pic>
    </p:spTree>
    <p:extLst>
      <p:ext uri="{BB962C8B-B14F-4D97-AF65-F5344CB8AC3E}">
        <p14:creationId xmlns:p14="http://schemas.microsoft.com/office/powerpoint/2010/main" val="1752646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65C292-E868-87D9-1939-2332AD915C2A}"/>
              </a:ext>
            </a:extLst>
          </p:cNvPr>
          <p:cNvSpPr/>
          <p:nvPr/>
        </p:nvSpPr>
        <p:spPr>
          <a:xfrm>
            <a:off x="0" y="985736"/>
            <a:ext cx="9144000" cy="648510"/>
          </a:xfrm>
          <a:prstGeom prst="rect">
            <a:avLst/>
          </a:prstGeom>
          <a:solidFill>
            <a:srgbClr val="101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BC67ECF9-CE93-4994-82D6-DB6AF34E6497}"/>
              </a:ext>
            </a:extLst>
          </p:cNvPr>
          <p:cNvSpPr>
            <a:spLocks noGrp="1"/>
          </p:cNvSpPr>
          <p:nvPr>
            <p:ph type="title"/>
          </p:nvPr>
        </p:nvSpPr>
        <p:spPr>
          <a:xfrm>
            <a:off x="457200" y="1084144"/>
            <a:ext cx="8229600" cy="451694"/>
          </a:xfrm>
        </p:spPr>
        <p:txBody>
          <a:bodyPr>
            <a:normAutofit fontScale="90000"/>
          </a:bodyPr>
          <a:lstStyle/>
          <a:p>
            <a:pPr algn="l"/>
            <a:r>
              <a:rPr lang="en-GB" sz="2800" dirty="0">
                <a:solidFill>
                  <a:schemeClr val="bg1"/>
                </a:solidFill>
                <a:latin typeface="+mn-lt"/>
              </a:rPr>
              <a:t>Key Finding 4 – Early Notice to Intermediaries</a:t>
            </a:r>
            <a:endParaRPr lang="en-US" sz="2800" dirty="0">
              <a:solidFill>
                <a:schemeClr val="bg1"/>
              </a:solidFill>
              <a:latin typeface="+mn-lt"/>
            </a:endParaRPr>
          </a:p>
        </p:txBody>
      </p:sp>
      <p:sp>
        <p:nvSpPr>
          <p:cNvPr id="19" name="Content Placeholder 18">
            <a:extLst>
              <a:ext uri="{FF2B5EF4-FFF2-40B4-BE49-F238E27FC236}">
                <a16:creationId xmlns:a16="http://schemas.microsoft.com/office/drawing/2014/main" id="{F0130B01-706B-4FF8-A781-FFFDE7152AFC}"/>
              </a:ext>
            </a:extLst>
          </p:cNvPr>
          <p:cNvSpPr>
            <a:spLocks noGrp="1"/>
          </p:cNvSpPr>
          <p:nvPr>
            <p:ph idx="1"/>
          </p:nvPr>
        </p:nvSpPr>
        <p:spPr>
          <a:xfrm>
            <a:off x="457200" y="2128736"/>
            <a:ext cx="8229600" cy="4525963"/>
          </a:xfrm>
        </p:spPr>
        <p:txBody>
          <a:bodyPr>
            <a:normAutofit lnSpcReduction="10000"/>
          </a:bodyPr>
          <a:lstStyle/>
          <a:p>
            <a:r>
              <a:rPr lang="en-GB" sz="1800" dirty="0"/>
              <a:t>A consistent feature of good performance is that the earlier the insurer informs the intermediary, the better the retention.</a:t>
            </a:r>
          </a:p>
          <a:p>
            <a:r>
              <a:rPr lang="en-GB" sz="1800" dirty="0"/>
              <a:t>This of course, doubles the resource and effort with both insurer and broker attempting to recover potential losses of client.</a:t>
            </a:r>
          </a:p>
          <a:p>
            <a:r>
              <a:rPr lang="en-GB" sz="1800" dirty="0"/>
              <a:t>(Legal &amp; Generals ‘early warning system’ allows the broker to make personal contact with the client and check the reasons for failed payments/cancellations, often resulting in saved clients).</a:t>
            </a:r>
          </a:p>
          <a:p>
            <a:r>
              <a:rPr lang="en-GB" sz="1800" dirty="0"/>
              <a:t>Daily – these must be sent immediately either by 1) Email – separate for each policy, or 2) daily report (containing multiple policies) .  Weekly reports are not quick enough. Adding to perpetual list of all cases in arrears (</a:t>
            </a:r>
            <a:r>
              <a:rPr lang="en-GB" sz="1800" dirty="0" err="1"/>
              <a:t>i.e</a:t>
            </a:r>
            <a:r>
              <a:rPr lang="en-GB" sz="1800" dirty="0"/>
              <a:t> showing the same cases week after week is no good. Just confuses and repeats.</a:t>
            </a:r>
          </a:p>
          <a:p>
            <a:r>
              <a:rPr lang="en-GB" sz="1800" dirty="0"/>
              <a:t>We acknowledge that not all intermediaries will </a:t>
            </a:r>
          </a:p>
          <a:p>
            <a:pPr marL="0" indent="0">
              <a:buNone/>
            </a:pPr>
            <a:r>
              <a:rPr lang="en-GB" sz="1800" u="sng" dirty="0">
                <a:solidFill>
                  <a:srgbClr val="00B050"/>
                </a:solidFill>
              </a:rPr>
              <a:t>Guidance </a:t>
            </a:r>
          </a:p>
          <a:p>
            <a:r>
              <a:rPr lang="en-GB" sz="1800" dirty="0">
                <a:solidFill>
                  <a:srgbClr val="00B050"/>
                </a:solidFill>
              </a:rPr>
              <a:t>Send an email on every event for each client to the intermediary – same day</a:t>
            </a:r>
          </a:p>
          <a:p>
            <a:r>
              <a:rPr lang="en-GB" sz="1800" dirty="0">
                <a:solidFill>
                  <a:srgbClr val="00B050"/>
                </a:solidFill>
              </a:rPr>
              <a:t>Alternative – send a daily arrears report (only with new events)</a:t>
            </a:r>
          </a:p>
        </p:txBody>
      </p:sp>
    </p:spTree>
    <p:extLst>
      <p:ext uri="{BB962C8B-B14F-4D97-AF65-F5344CB8AC3E}">
        <p14:creationId xmlns:p14="http://schemas.microsoft.com/office/powerpoint/2010/main" val="1631214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C6FA500-8197-4184-FCE2-F5C6556BE45A}"/>
              </a:ext>
            </a:extLst>
          </p:cNvPr>
          <p:cNvSpPr/>
          <p:nvPr/>
        </p:nvSpPr>
        <p:spPr>
          <a:xfrm>
            <a:off x="0" y="985736"/>
            <a:ext cx="9144000" cy="648510"/>
          </a:xfrm>
          <a:prstGeom prst="rect">
            <a:avLst/>
          </a:prstGeom>
          <a:solidFill>
            <a:srgbClr val="101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BC67ECF9-CE93-4994-82D6-DB6AF34E6497}"/>
              </a:ext>
            </a:extLst>
          </p:cNvPr>
          <p:cNvSpPr>
            <a:spLocks noGrp="1"/>
          </p:cNvSpPr>
          <p:nvPr>
            <p:ph type="title"/>
          </p:nvPr>
        </p:nvSpPr>
        <p:spPr>
          <a:xfrm>
            <a:off x="457200" y="1063556"/>
            <a:ext cx="8229600" cy="492869"/>
          </a:xfrm>
        </p:spPr>
        <p:txBody>
          <a:bodyPr>
            <a:normAutofit fontScale="90000"/>
          </a:bodyPr>
          <a:lstStyle/>
          <a:p>
            <a:pPr algn="l"/>
            <a:r>
              <a:rPr lang="en-GB" sz="2800" dirty="0">
                <a:solidFill>
                  <a:schemeClr val="bg1"/>
                </a:solidFill>
                <a:latin typeface="+mn-lt"/>
              </a:rPr>
              <a:t>Key Finding 5 – Reinstatement</a:t>
            </a:r>
            <a:endParaRPr lang="en-US" sz="2800" dirty="0">
              <a:solidFill>
                <a:schemeClr val="bg1"/>
              </a:solidFill>
              <a:latin typeface="+mn-lt"/>
            </a:endParaRPr>
          </a:p>
        </p:txBody>
      </p:sp>
      <p:sp>
        <p:nvSpPr>
          <p:cNvPr id="19" name="Content Placeholder 18">
            <a:extLst>
              <a:ext uri="{FF2B5EF4-FFF2-40B4-BE49-F238E27FC236}">
                <a16:creationId xmlns:a16="http://schemas.microsoft.com/office/drawing/2014/main" id="{F0130B01-706B-4FF8-A781-FFFDE7152AFC}"/>
              </a:ext>
            </a:extLst>
          </p:cNvPr>
          <p:cNvSpPr>
            <a:spLocks noGrp="1"/>
          </p:cNvSpPr>
          <p:nvPr>
            <p:ph idx="1"/>
          </p:nvPr>
        </p:nvSpPr>
        <p:spPr>
          <a:xfrm>
            <a:off x="507458" y="1774239"/>
            <a:ext cx="8229600" cy="4525963"/>
          </a:xfrm>
        </p:spPr>
        <p:txBody>
          <a:bodyPr>
            <a:normAutofit fontScale="92500" lnSpcReduction="10000"/>
          </a:bodyPr>
          <a:lstStyle/>
          <a:p>
            <a:r>
              <a:rPr lang="en-GB" sz="1800" dirty="0"/>
              <a:t>Many insurers insist on taking new instructions from only the policy holder, this results in brokers making contact but then putting clients through a terrible customer journey and forcing them to repeat the conversation with the insurer</a:t>
            </a:r>
          </a:p>
          <a:p>
            <a:r>
              <a:rPr lang="en-GB" sz="1800" dirty="0"/>
              <a:t>We must make this easy for clients and not pass them from pillar to post.</a:t>
            </a:r>
          </a:p>
          <a:p>
            <a:r>
              <a:rPr lang="en-GB" sz="1800" dirty="0"/>
              <a:t>Cancelling quickly due to non-payment (some on day 7 or 24!) does not cater for busy lives, buyers remorse and consumer behaviours.</a:t>
            </a:r>
          </a:p>
          <a:p>
            <a:r>
              <a:rPr lang="en-GB" sz="1800" dirty="0"/>
              <a:t>Allowing reinstatement up to 90 days in arrears aids retention as well.</a:t>
            </a:r>
          </a:p>
          <a:p>
            <a:r>
              <a:rPr lang="en-GB" sz="1800" dirty="0"/>
              <a:t>Some insurers still require a signed mandate, compare this to AIG and Trent Services who accept brokers verbal instructions thus making it easy for clients, regardless of who they speak with</a:t>
            </a:r>
          </a:p>
          <a:p>
            <a:r>
              <a:rPr lang="en-GB" sz="1800" dirty="0"/>
              <a:t>Missed payments/Arrears – must be handled creatively to discourage re-broking/replacements. Some insurer spread arrears over 12 months, some write off one months arrears to help customers in need.</a:t>
            </a:r>
          </a:p>
          <a:p>
            <a:pPr marL="0" indent="0">
              <a:buNone/>
            </a:pPr>
            <a:r>
              <a:rPr lang="en-GB" sz="1800" dirty="0">
                <a:solidFill>
                  <a:srgbClr val="00B050"/>
                </a:solidFill>
              </a:rPr>
              <a:t>Guidance </a:t>
            </a:r>
          </a:p>
          <a:p>
            <a:r>
              <a:rPr lang="en-GB" sz="1800" dirty="0">
                <a:solidFill>
                  <a:srgbClr val="00B050"/>
                </a:solidFill>
              </a:rPr>
              <a:t>Allow verbal instructions from intermediaries to restart/amend direct debit collections</a:t>
            </a:r>
          </a:p>
          <a:p>
            <a:r>
              <a:rPr lang="en-GB" sz="1800" dirty="0">
                <a:solidFill>
                  <a:srgbClr val="00B050"/>
                </a:solidFill>
              </a:rPr>
              <a:t>Allowing reinstatement up to 90 days (before DOH required for Life/IP)</a:t>
            </a:r>
          </a:p>
          <a:p>
            <a:r>
              <a:rPr lang="en-GB" sz="1800" dirty="0">
                <a:solidFill>
                  <a:srgbClr val="00B050"/>
                </a:solidFill>
              </a:rPr>
              <a:t>Allow arrears to be collected by credit card or spread over next 12 months</a:t>
            </a:r>
          </a:p>
        </p:txBody>
      </p:sp>
    </p:spTree>
    <p:extLst>
      <p:ext uri="{BB962C8B-B14F-4D97-AF65-F5344CB8AC3E}">
        <p14:creationId xmlns:p14="http://schemas.microsoft.com/office/powerpoint/2010/main" val="1212316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D308CB-DD5F-3BCC-2E5A-AB1A6AE52437}"/>
              </a:ext>
            </a:extLst>
          </p:cNvPr>
          <p:cNvSpPr/>
          <p:nvPr/>
        </p:nvSpPr>
        <p:spPr>
          <a:xfrm>
            <a:off x="0" y="985736"/>
            <a:ext cx="9144000" cy="648510"/>
          </a:xfrm>
          <a:prstGeom prst="rect">
            <a:avLst/>
          </a:prstGeom>
          <a:solidFill>
            <a:srgbClr val="101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BC67ECF9-CE93-4994-82D6-DB6AF34E6497}"/>
              </a:ext>
            </a:extLst>
          </p:cNvPr>
          <p:cNvSpPr>
            <a:spLocks noGrp="1"/>
          </p:cNvSpPr>
          <p:nvPr>
            <p:ph type="title"/>
          </p:nvPr>
        </p:nvSpPr>
        <p:spPr>
          <a:xfrm>
            <a:off x="457200" y="1116738"/>
            <a:ext cx="8229600" cy="386506"/>
          </a:xfrm>
        </p:spPr>
        <p:txBody>
          <a:bodyPr>
            <a:normAutofit fontScale="90000"/>
          </a:bodyPr>
          <a:lstStyle/>
          <a:p>
            <a:pPr algn="l"/>
            <a:r>
              <a:rPr lang="en-GB" sz="2800" dirty="0">
                <a:solidFill>
                  <a:schemeClr val="bg1"/>
                </a:solidFill>
                <a:latin typeface="+mn-lt"/>
              </a:rPr>
              <a:t>Key Finding 6 – Emails &amp; portals often don’t work!</a:t>
            </a:r>
            <a:endParaRPr lang="en-US" sz="2800" dirty="0">
              <a:solidFill>
                <a:schemeClr val="bg1"/>
              </a:solidFill>
              <a:latin typeface="+mn-lt"/>
            </a:endParaRPr>
          </a:p>
        </p:txBody>
      </p:sp>
      <p:sp>
        <p:nvSpPr>
          <p:cNvPr id="19" name="Content Placeholder 18">
            <a:extLst>
              <a:ext uri="{FF2B5EF4-FFF2-40B4-BE49-F238E27FC236}">
                <a16:creationId xmlns:a16="http://schemas.microsoft.com/office/drawing/2014/main" id="{F0130B01-706B-4FF8-A781-FFFDE7152AFC}"/>
              </a:ext>
            </a:extLst>
          </p:cNvPr>
          <p:cNvSpPr>
            <a:spLocks noGrp="1"/>
          </p:cNvSpPr>
          <p:nvPr>
            <p:ph idx="1"/>
          </p:nvPr>
        </p:nvSpPr>
        <p:spPr>
          <a:xfrm>
            <a:off x="536694" y="1925261"/>
            <a:ext cx="8229600" cy="4525963"/>
          </a:xfrm>
        </p:spPr>
        <p:txBody>
          <a:bodyPr>
            <a:normAutofit fontScale="92500" lnSpcReduction="20000"/>
          </a:bodyPr>
          <a:lstStyle/>
          <a:p>
            <a:r>
              <a:rPr lang="en-GB" sz="1800" dirty="0"/>
              <a:t>Insurance is an intangible product – delivering documents and important messages electronically make this product even more intangible. We need to balance the cost &amp; environmental benefits of digital communication with the more human aspects of behaviour which are sometimes contradictory. How much are we damaging the consumers attachment and value of our product by not providing tangible documents?</a:t>
            </a:r>
          </a:p>
          <a:p>
            <a:r>
              <a:rPr lang="en-GB" sz="1800" dirty="0"/>
              <a:t>Does this impact buyers remorse?</a:t>
            </a:r>
          </a:p>
          <a:p>
            <a:r>
              <a:rPr lang="en-GB" sz="1800" dirty="0"/>
              <a:t>Emails are easily missed and unopened. (Spam, volume, etc) – if email is preferred insurers must demonstrate the data that shows clients open rate is high otherwise we risk cancelling cover without the client knowing – conduct &amp; TCF risk.</a:t>
            </a:r>
          </a:p>
          <a:p>
            <a:r>
              <a:rPr lang="en-GB" sz="1800" dirty="0"/>
              <a:t>Email preference is erratic – some people like, some are swamped and fatigued by email and ‘apps’, generation Z will consider email old hat and some baby boomers still struggle</a:t>
            </a:r>
          </a:p>
          <a:p>
            <a:r>
              <a:rPr lang="en-GB" sz="1800" dirty="0"/>
              <a:t>Letters carry more authority - but </a:t>
            </a:r>
            <a:r>
              <a:rPr lang="en-GB" sz="1800" u="sng" dirty="0"/>
              <a:t>texts</a:t>
            </a:r>
            <a:r>
              <a:rPr lang="en-GB" sz="1800" dirty="0"/>
              <a:t> act as the best reminder and call to action.</a:t>
            </a:r>
          </a:p>
          <a:p>
            <a:pPr marL="0" indent="0">
              <a:buNone/>
            </a:pPr>
            <a:r>
              <a:rPr lang="en-GB" sz="1800" u="sng" dirty="0">
                <a:solidFill>
                  <a:srgbClr val="00B050"/>
                </a:solidFill>
              </a:rPr>
              <a:t>Guidance </a:t>
            </a:r>
          </a:p>
          <a:p>
            <a:r>
              <a:rPr lang="en-GB" sz="1800" dirty="0">
                <a:solidFill>
                  <a:srgbClr val="00B050"/>
                </a:solidFill>
              </a:rPr>
              <a:t>Do not rely purely on digital communications</a:t>
            </a:r>
          </a:p>
          <a:p>
            <a:r>
              <a:rPr lang="en-GB" sz="1800" dirty="0">
                <a:solidFill>
                  <a:srgbClr val="00B050"/>
                </a:solidFill>
              </a:rPr>
              <a:t>Send policy Documents by paper – copies by email/portal</a:t>
            </a:r>
          </a:p>
          <a:p>
            <a:r>
              <a:rPr lang="en-GB" sz="1800" dirty="0">
                <a:solidFill>
                  <a:srgbClr val="00B050"/>
                </a:solidFill>
              </a:rPr>
              <a:t>Send import notices (your cover will cease through non payment) by paper – copies by email - portal</a:t>
            </a:r>
          </a:p>
          <a:p>
            <a:pPr marL="0" indent="0">
              <a:buNone/>
            </a:pPr>
            <a:endParaRPr lang="en-GB" sz="1800" dirty="0"/>
          </a:p>
          <a:p>
            <a:pPr marL="0" indent="0">
              <a:buNone/>
            </a:pPr>
            <a:endParaRPr lang="en-GB" sz="1800" dirty="0"/>
          </a:p>
        </p:txBody>
      </p:sp>
    </p:spTree>
    <p:extLst>
      <p:ext uri="{BB962C8B-B14F-4D97-AF65-F5344CB8AC3E}">
        <p14:creationId xmlns:p14="http://schemas.microsoft.com/office/powerpoint/2010/main" val="1736543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3EFC4A-1F95-4B0B-9C93-2A4C28F6EE3A}"/>
              </a:ext>
            </a:extLst>
          </p:cNvPr>
          <p:cNvSpPr/>
          <p:nvPr/>
        </p:nvSpPr>
        <p:spPr>
          <a:xfrm>
            <a:off x="0" y="985736"/>
            <a:ext cx="9144000" cy="648510"/>
          </a:xfrm>
          <a:prstGeom prst="rect">
            <a:avLst/>
          </a:prstGeom>
          <a:solidFill>
            <a:srgbClr val="101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BC67ECF9-CE93-4994-82D6-DB6AF34E6497}"/>
              </a:ext>
            </a:extLst>
          </p:cNvPr>
          <p:cNvSpPr>
            <a:spLocks noGrp="1"/>
          </p:cNvSpPr>
          <p:nvPr>
            <p:ph type="title"/>
          </p:nvPr>
        </p:nvSpPr>
        <p:spPr>
          <a:xfrm>
            <a:off x="457200" y="1155648"/>
            <a:ext cx="8229600" cy="308685"/>
          </a:xfrm>
        </p:spPr>
        <p:txBody>
          <a:bodyPr>
            <a:normAutofit fontScale="90000"/>
          </a:bodyPr>
          <a:lstStyle/>
          <a:p>
            <a:pPr algn="l"/>
            <a:r>
              <a:rPr lang="en-GB" sz="2800" dirty="0">
                <a:solidFill>
                  <a:schemeClr val="bg1"/>
                </a:solidFill>
                <a:latin typeface="+mn-lt"/>
              </a:rPr>
              <a:t>Key Finding 7 – Basic banking</a:t>
            </a:r>
            <a:endParaRPr lang="en-US" sz="2800" dirty="0">
              <a:solidFill>
                <a:schemeClr val="bg1"/>
              </a:solidFill>
              <a:latin typeface="+mn-lt"/>
            </a:endParaRPr>
          </a:p>
        </p:txBody>
      </p:sp>
      <p:sp>
        <p:nvSpPr>
          <p:cNvPr id="19" name="Content Placeholder 18">
            <a:extLst>
              <a:ext uri="{FF2B5EF4-FFF2-40B4-BE49-F238E27FC236}">
                <a16:creationId xmlns:a16="http://schemas.microsoft.com/office/drawing/2014/main" id="{F0130B01-706B-4FF8-A781-FFFDE7152AFC}"/>
              </a:ext>
            </a:extLst>
          </p:cNvPr>
          <p:cNvSpPr>
            <a:spLocks noGrp="1"/>
          </p:cNvSpPr>
          <p:nvPr>
            <p:ph idx="1"/>
          </p:nvPr>
        </p:nvSpPr>
        <p:spPr>
          <a:xfrm>
            <a:off x="457200" y="1911489"/>
            <a:ext cx="8229600" cy="4525963"/>
          </a:xfrm>
        </p:spPr>
        <p:txBody>
          <a:bodyPr>
            <a:normAutofit fontScale="85000" lnSpcReduction="20000"/>
          </a:bodyPr>
          <a:lstStyle/>
          <a:p>
            <a:r>
              <a:rPr lang="en-GB" sz="1800" dirty="0">
                <a:solidFill>
                  <a:prstClr val="black"/>
                </a:solidFill>
              </a:rPr>
              <a:t>We have found a strange variety of out dated practices amongst the market. </a:t>
            </a:r>
          </a:p>
          <a:p>
            <a:r>
              <a:rPr lang="en-GB" sz="1800" dirty="0">
                <a:solidFill>
                  <a:prstClr val="black"/>
                </a:solidFill>
              </a:rPr>
              <a:t>As a policy gets older consumers forget, and become untrusting. They often cancel DDMs that they become unfamiliar with, especially for less familiar brands, so it is important to be clear what this direct debit payment is for. </a:t>
            </a:r>
          </a:p>
          <a:p>
            <a:r>
              <a:rPr lang="en-GB" sz="1800" dirty="0">
                <a:solidFill>
                  <a:prstClr val="black"/>
                </a:solidFill>
              </a:rPr>
              <a:t>Aegon branded policies carry ‘Scottish Equitable’ on the bank statement, similar for </a:t>
            </a:r>
            <a:r>
              <a:rPr lang="en-GB" sz="1800" dirty="0" err="1">
                <a:solidFill>
                  <a:prstClr val="black"/>
                </a:solidFill>
              </a:rPr>
              <a:t>OneFamily</a:t>
            </a:r>
            <a:r>
              <a:rPr lang="en-GB" sz="1800" dirty="0">
                <a:solidFill>
                  <a:prstClr val="black"/>
                </a:solidFill>
              </a:rPr>
              <a:t> using a former incarnation of Engage Mutual </a:t>
            </a:r>
          </a:p>
          <a:p>
            <a:r>
              <a:rPr lang="en-GB" sz="1800" dirty="0">
                <a:solidFill>
                  <a:prstClr val="black"/>
                </a:solidFill>
              </a:rPr>
              <a:t>Few insurers state the product – if a client forgets who they are insured with they will often cancel the direct debit first and worry about the impact later. Are we expecting too much of consumers to remember that Cirencester Friendly means Income Protection Insurance?</a:t>
            </a:r>
          </a:p>
          <a:p>
            <a:r>
              <a:rPr lang="en-GB" sz="1800" dirty="0">
                <a:solidFill>
                  <a:prstClr val="black"/>
                </a:solidFill>
              </a:rPr>
              <a:t>Some insurers have fixed payment dates with no flexibility</a:t>
            </a:r>
            <a:endParaRPr lang="en-GB" sz="1800" dirty="0"/>
          </a:p>
          <a:p>
            <a:pPr marL="0" indent="0">
              <a:buNone/>
            </a:pPr>
            <a:endParaRPr lang="en-GB" sz="1800" dirty="0"/>
          </a:p>
          <a:p>
            <a:pPr marL="0" indent="0">
              <a:buNone/>
            </a:pPr>
            <a:r>
              <a:rPr lang="en-GB" sz="1800" u="sng" dirty="0">
                <a:solidFill>
                  <a:srgbClr val="00B050"/>
                </a:solidFill>
              </a:rPr>
              <a:t>Guidance</a:t>
            </a:r>
          </a:p>
          <a:p>
            <a:r>
              <a:rPr lang="en-GB" sz="1800" dirty="0">
                <a:solidFill>
                  <a:srgbClr val="00B050"/>
                </a:solidFill>
              </a:rPr>
              <a:t>Variable collection dates 1</a:t>
            </a:r>
            <a:r>
              <a:rPr lang="en-GB" sz="1800" baseline="30000" dirty="0">
                <a:solidFill>
                  <a:srgbClr val="00B050"/>
                </a:solidFill>
              </a:rPr>
              <a:t>st</a:t>
            </a:r>
            <a:r>
              <a:rPr lang="en-GB" sz="1800" dirty="0">
                <a:solidFill>
                  <a:srgbClr val="00B050"/>
                </a:solidFill>
              </a:rPr>
              <a:t> to 28</a:t>
            </a:r>
            <a:r>
              <a:rPr lang="en-GB" sz="1800" baseline="30000" dirty="0">
                <a:solidFill>
                  <a:srgbClr val="00B050"/>
                </a:solidFill>
              </a:rPr>
              <a:t>th</a:t>
            </a:r>
            <a:endParaRPr lang="en-GB" sz="1800" dirty="0">
              <a:solidFill>
                <a:srgbClr val="00B050"/>
              </a:solidFill>
            </a:endParaRPr>
          </a:p>
          <a:p>
            <a:r>
              <a:rPr lang="en-GB" sz="1800" dirty="0">
                <a:solidFill>
                  <a:srgbClr val="00B050"/>
                </a:solidFill>
              </a:rPr>
              <a:t>Modifiable by the client at any point (broker also can give instructions collected from client)</a:t>
            </a:r>
          </a:p>
          <a:p>
            <a:r>
              <a:rPr lang="en-GB" sz="1800" dirty="0">
                <a:solidFill>
                  <a:srgbClr val="00B050"/>
                </a:solidFill>
              </a:rPr>
              <a:t>What appears on Bank statement:</a:t>
            </a:r>
          </a:p>
          <a:p>
            <a:pPr marL="0" indent="0">
              <a:buNone/>
            </a:pPr>
            <a:r>
              <a:rPr lang="en-GB" sz="1800" dirty="0">
                <a:solidFill>
                  <a:srgbClr val="00B050"/>
                </a:solidFill>
              </a:rPr>
              <a:t> </a:t>
            </a:r>
          </a:p>
          <a:p>
            <a:pPr marL="0" indent="0">
              <a:buNone/>
            </a:pPr>
            <a:r>
              <a:rPr lang="en-GB" sz="1800" dirty="0">
                <a:solidFill>
                  <a:srgbClr val="00B050"/>
                </a:solidFill>
              </a:rPr>
              <a:t>In order of Importance: 	1) Product Name </a:t>
            </a:r>
          </a:p>
          <a:p>
            <a:pPr marL="0" indent="0">
              <a:buNone/>
            </a:pPr>
            <a:r>
              <a:rPr lang="en-GB" sz="1800" dirty="0">
                <a:solidFill>
                  <a:srgbClr val="00B050"/>
                </a:solidFill>
              </a:rPr>
              <a:t>			2) Insurer name</a:t>
            </a:r>
          </a:p>
          <a:p>
            <a:pPr marL="0" indent="0">
              <a:buNone/>
            </a:pPr>
            <a:r>
              <a:rPr lang="en-GB" sz="1800" dirty="0">
                <a:solidFill>
                  <a:srgbClr val="00B050"/>
                </a:solidFill>
              </a:rPr>
              <a:t>			3) Policy number (for ease of </a:t>
            </a:r>
            <a:r>
              <a:rPr lang="en-GB" sz="1800" dirty="0" err="1">
                <a:solidFill>
                  <a:srgbClr val="00B050"/>
                </a:solidFill>
              </a:rPr>
              <a:t>indentification</a:t>
            </a:r>
            <a:r>
              <a:rPr lang="en-GB" sz="1800" dirty="0">
                <a:solidFill>
                  <a:srgbClr val="00B050"/>
                </a:solidFill>
              </a:rPr>
              <a:t>)</a:t>
            </a:r>
          </a:p>
          <a:p>
            <a:pPr marL="0" indent="0">
              <a:buNone/>
            </a:pPr>
            <a:r>
              <a:rPr lang="en-GB" sz="1800" dirty="0">
                <a:solidFill>
                  <a:srgbClr val="00B050"/>
                </a:solidFill>
              </a:rPr>
              <a:t>			Ideal Example: 	  Aviva Life Insurance 012345678  </a:t>
            </a:r>
          </a:p>
          <a:p>
            <a:pPr marL="0" indent="0">
              <a:buNone/>
            </a:pPr>
            <a:endParaRPr lang="en-GB" sz="1800" dirty="0"/>
          </a:p>
        </p:txBody>
      </p:sp>
    </p:spTree>
    <p:extLst>
      <p:ext uri="{BB962C8B-B14F-4D97-AF65-F5344CB8AC3E}">
        <p14:creationId xmlns:p14="http://schemas.microsoft.com/office/powerpoint/2010/main" val="1792401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4955B0-4F57-A188-4EDD-41FA7E91DC41}"/>
              </a:ext>
            </a:extLst>
          </p:cNvPr>
          <p:cNvSpPr/>
          <p:nvPr/>
        </p:nvSpPr>
        <p:spPr>
          <a:xfrm>
            <a:off x="0" y="985736"/>
            <a:ext cx="9144000" cy="648510"/>
          </a:xfrm>
          <a:prstGeom prst="rect">
            <a:avLst/>
          </a:prstGeom>
          <a:solidFill>
            <a:srgbClr val="101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BC67ECF9-CE93-4994-82D6-DB6AF34E6497}"/>
              </a:ext>
            </a:extLst>
          </p:cNvPr>
          <p:cNvSpPr>
            <a:spLocks noGrp="1"/>
          </p:cNvSpPr>
          <p:nvPr>
            <p:ph type="title"/>
          </p:nvPr>
        </p:nvSpPr>
        <p:spPr>
          <a:xfrm>
            <a:off x="457200" y="1116738"/>
            <a:ext cx="8229600" cy="386506"/>
          </a:xfrm>
        </p:spPr>
        <p:txBody>
          <a:bodyPr>
            <a:normAutofit fontScale="90000"/>
          </a:bodyPr>
          <a:lstStyle/>
          <a:p>
            <a:pPr algn="l"/>
            <a:r>
              <a:rPr lang="en-GB" sz="2800" dirty="0">
                <a:solidFill>
                  <a:schemeClr val="bg1"/>
                </a:solidFill>
                <a:latin typeface="+mn-lt"/>
              </a:rPr>
              <a:t>Key Finding 8 – How to involve brokers/distributors</a:t>
            </a:r>
            <a:endParaRPr lang="en-US" sz="2800" dirty="0">
              <a:solidFill>
                <a:schemeClr val="bg1"/>
              </a:solidFill>
              <a:latin typeface="+mn-lt"/>
            </a:endParaRPr>
          </a:p>
        </p:txBody>
      </p:sp>
      <p:sp>
        <p:nvSpPr>
          <p:cNvPr id="19" name="Content Placeholder 18">
            <a:extLst>
              <a:ext uri="{FF2B5EF4-FFF2-40B4-BE49-F238E27FC236}">
                <a16:creationId xmlns:a16="http://schemas.microsoft.com/office/drawing/2014/main" id="{F0130B01-706B-4FF8-A781-FFFDE7152AFC}"/>
              </a:ext>
            </a:extLst>
          </p:cNvPr>
          <p:cNvSpPr>
            <a:spLocks noGrp="1"/>
          </p:cNvSpPr>
          <p:nvPr>
            <p:ph idx="1"/>
          </p:nvPr>
        </p:nvSpPr>
        <p:spPr>
          <a:xfrm>
            <a:off x="457200" y="2553515"/>
            <a:ext cx="8229600" cy="4525963"/>
          </a:xfrm>
        </p:spPr>
        <p:txBody>
          <a:bodyPr>
            <a:normAutofit/>
          </a:bodyPr>
          <a:lstStyle/>
          <a:p>
            <a:r>
              <a:rPr lang="en-GB" sz="1800" dirty="0"/>
              <a:t>We acknowledge not all brokers will have the resources or desire to act</a:t>
            </a:r>
          </a:p>
          <a:p>
            <a:r>
              <a:rPr lang="en-GB" sz="1800" dirty="0"/>
              <a:t>Some insurers do telephone the client (but without much success)</a:t>
            </a:r>
          </a:p>
          <a:p>
            <a:r>
              <a:rPr lang="en-GB" sz="1800" dirty="0"/>
              <a:t>Some distributors/brokers do call the client (often at the similar stages to insurers)</a:t>
            </a:r>
          </a:p>
          <a:p>
            <a:pPr marL="0" indent="0">
              <a:buNone/>
            </a:pPr>
            <a:endParaRPr lang="en-GB" sz="1800" dirty="0"/>
          </a:p>
          <a:p>
            <a:pPr marL="0" indent="0">
              <a:buNone/>
            </a:pPr>
            <a:endParaRPr lang="en-GB" sz="1800" dirty="0"/>
          </a:p>
          <a:p>
            <a:pPr marL="0" indent="0">
              <a:buNone/>
            </a:pPr>
            <a:r>
              <a:rPr lang="en-GB" sz="1800" u="sng" dirty="0">
                <a:solidFill>
                  <a:srgbClr val="00B050"/>
                </a:solidFill>
              </a:rPr>
              <a:t>Rule of Thumb:</a:t>
            </a:r>
          </a:p>
          <a:p>
            <a:r>
              <a:rPr lang="en-GB" sz="1800" dirty="0">
                <a:solidFill>
                  <a:srgbClr val="00B050"/>
                </a:solidFill>
              </a:rPr>
              <a:t>	INSURER:  Send letters and texts – these have the best response rates</a:t>
            </a:r>
          </a:p>
          <a:p>
            <a:r>
              <a:rPr lang="en-GB" sz="1800" dirty="0">
                <a:solidFill>
                  <a:srgbClr val="00B050"/>
                </a:solidFill>
              </a:rPr>
              <a:t>	BROKER/DISTRIBUTORS: Call clients to back up</a:t>
            </a:r>
          </a:p>
          <a:p>
            <a:r>
              <a:rPr lang="en-GB" sz="1800" dirty="0">
                <a:solidFill>
                  <a:srgbClr val="00B050"/>
                </a:solidFill>
              </a:rPr>
              <a:t>	Each party is free to do additional activity</a:t>
            </a:r>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p:txBody>
      </p:sp>
    </p:spTree>
    <p:extLst>
      <p:ext uri="{BB962C8B-B14F-4D97-AF65-F5344CB8AC3E}">
        <p14:creationId xmlns:p14="http://schemas.microsoft.com/office/powerpoint/2010/main" val="3555370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B4A138-1931-544D-57E4-7A6158627054}"/>
              </a:ext>
            </a:extLst>
          </p:cNvPr>
          <p:cNvSpPr/>
          <p:nvPr/>
        </p:nvSpPr>
        <p:spPr>
          <a:xfrm>
            <a:off x="0" y="985736"/>
            <a:ext cx="9144000" cy="648510"/>
          </a:xfrm>
          <a:prstGeom prst="rect">
            <a:avLst/>
          </a:prstGeom>
          <a:solidFill>
            <a:srgbClr val="101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BC67ECF9-CE93-4994-82D6-DB6AF34E6497}"/>
              </a:ext>
            </a:extLst>
          </p:cNvPr>
          <p:cNvSpPr>
            <a:spLocks noGrp="1"/>
          </p:cNvSpPr>
          <p:nvPr>
            <p:ph type="title"/>
          </p:nvPr>
        </p:nvSpPr>
        <p:spPr>
          <a:xfrm>
            <a:off x="457200" y="1057072"/>
            <a:ext cx="8229600" cy="512324"/>
          </a:xfrm>
        </p:spPr>
        <p:txBody>
          <a:bodyPr>
            <a:normAutofit fontScale="90000"/>
          </a:bodyPr>
          <a:lstStyle/>
          <a:p>
            <a:pPr algn="l"/>
            <a:r>
              <a:rPr lang="en-GB" sz="2800" dirty="0">
                <a:solidFill>
                  <a:schemeClr val="bg1"/>
                </a:solidFill>
                <a:latin typeface="+mn-lt"/>
              </a:rPr>
              <a:t>Best practice – 1</a:t>
            </a:r>
            <a:r>
              <a:rPr lang="en-GB" sz="2800" baseline="30000" dirty="0">
                <a:solidFill>
                  <a:schemeClr val="bg1"/>
                </a:solidFill>
                <a:latin typeface="+mn-lt"/>
              </a:rPr>
              <a:t>st</a:t>
            </a:r>
            <a:r>
              <a:rPr lang="en-GB" sz="2800" dirty="0">
                <a:solidFill>
                  <a:schemeClr val="bg1"/>
                </a:solidFill>
                <a:latin typeface="+mn-lt"/>
              </a:rPr>
              <a:t> 2 weeks</a:t>
            </a:r>
            <a:endParaRPr lang="en-US" sz="2800" dirty="0">
              <a:solidFill>
                <a:schemeClr val="bg1"/>
              </a:solidFill>
              <a:latin typeface="+mn-lt"/>
            </a:endParaRPr>
          </a:p>
        </p:txBody>
      </p:sp>
      <p:graphicFrame>
        <p:nvGraphicFramePr>
          <p:cNvPr id="3" name="Table 2">
            <a:extLst>
              <a:ext uri="{FF2B5EF4-FFF2-40B4-BE49-F238E27FC236}">
                <a16:creationId xmlns:a16="http://schemas.microsoft.com/office/drawing/2014/main" id="{26C1FBA9-CB15-4B59-B218-6F661E180CAF}"/>
              </a:ext>
            </a:extLst>
          </p:cNvPr>
          <p:cNvGraphicFramePr>
            <a:graphicFrameLocks noGrp="1"/>
          </p:cNvGraphicFramePr>
          <p:nvPr>
            <p:extLst>
              <p:ext uri="{D42A27DB-BD31-4B8C-83A1-F6EECF244321}">
                <p14:modId xmlns:p14="http://schemas.microsoft.com/office/powerpoint/2010/main" val="2061584071"/>
              </p:ext>
            </p:extLst>
          </p:nvPr>
        </p:nvGraphicFramePr>
        <p:xfrm>
          <a:off x="539552" y="1799075"/>
          <a:ext cx="8064896" cy="4570919"/>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1896911959"/>
                    </a:ext>
                  </a:extLst>
                </a:gridCol>
                <a:gridCol w="2016224">
                  <a:extLst>
                    <a:ext uri="{9D8B030D-6E8A-4147-A177-3AD203B41FA5}">
                      <a16:colId xmlns:a16="http://schemas.microsoft.com/office/drawing/2014/main" val="2769833892"/>
                    </a:ext>
                  </a:extLst>
                </a:gridCol>
                <a:gridCol w="2016224">
                  <a:extLst>
                    <a:ext uri="{9D8B030D-6E8A-4147-A177-3AD203B41FA5}">
                      <a16:colId xmlns:a16="http://schemas.microsoft.com/office/drawing/2014/main" val="2653684892"/>
                    </a:ext>
                  </a:extLst>
                </a:gridCol>
                <a:gridCol w="2016224">
                  <a:extLst>
                    <a:ext uri="{9D8B030D-6E8A-4147-A177-3AD203B41FA5}">
                      <a16:colId xmlns:a16="http://schemas.microsoft.com/office/drawing/2014/main" val="3656145393"/>
                    </a:ext>
                  </a:extLst>
                </a:gridCol>
              </a:tblGrid>
              <a:tr h="579120">
                <a:tc>
                  <a:txBody>
                    <a:bodyPr/>
                    <a:lstStyle/>
                    <a:p>
                      <a:r>
                        <a:rPr lang="en-GB" sz="1700" b="1"/>
                        <a:t>Day</a:t>
                      </a:r>
                      <a:endParaRPr lang="en-US" sz="1700" b="1"/>
                    </a:p>
                  </a:txBody>
                  <a:tcPr/>
                </a:tc>
                <a:tc>
                  <a:txBody>
                    <a:bodyPr/>
                    <a:lstStyle/>
                    <a:p>
                      <a:r>
                        <a:rPr lang="en-GB" sz="1400"/>
                        <a:t>DDM Payment Failure (insufficient funds)</a:t>
                      </a:r>
                      <a:endParaRPr lang="en-US" sz="1400"/>
                    </a:p>
                  </a:txBody>
                  <a:tcPr/>
                </a:tc>
                <a:tc>
                  <a:txBody>
                    <a:bodyPr/>
                    <a:lstStyle/>
                    <a:p>
                      <a:r>
                        <a:rPr lang="en-GB" sz="1400"/>
                        <a:t>DDM Cancelled</a:t>
                      </a:r>
                      <a:endParaRPr lang="en-US" sz="1400"/>
                    </a:p>
                  </a:txBody>
                  <a:tcPr/>
                </a:tc>
                <a:tc>
                  <a:txBody>
                    <a:bodyPr/>
                    <a:lstStyle/>
                    <a:p>
                      <a:r>
                        <a:rPr lang="en-GB" sz="1400" dirty="0"/>
                        <a:t>Direct Cancellation       </a:t>
                      </a:r>
                      <a:r>
                        <a:rPr lang="en-GB" sz="900" dirty="0"/>
                        <a:t>(when the customer specifically requests cancellation)</a:t>
                      </a:r>
                      <a:endParaRPr lang="en-US" sz="900" dirty="0"/>
                    </a:p>
                  </a:txBody>
                  <a:tcPr/>
                </a:tc>
                <a:extLst>
                  <a:ext uri="{0D108BD9-81ED-4DB2-BD59-A6C34878D82A}">
                    <a16:rowId xmlns:a16="http://schemas.microsoft.com/office/drawing/2014/main" val="2653593784"/>
                  </a:ext>
                </a:extLst>
              </a:tr>
              <a:tr h="570257">
                <a:tc>
                  <a:txBody>
                    <a:bodyPr/>
                    <a:lstStyle/>
                    <a:p>
                      <a:r>
                        <a:rPr lang="en-GB" sz="1700" b="1"/>
                        <a:t>Day 1</a:t>
                      </a:r>
                      <a:endParaRPr lang="en-US" sz="1700" b="1"/>
                    </a:p>
                  </a:txBody>
                  <a:tcPr/>
                </a:tc>
                <a:tc>
                  <a:txBody>
                    <a:bodyPr/>
                    <a:lstStyle/>
                    <a:p>
                      <a:r>
                        <a:rPr lang="en-GB" sz="1400"/>
                        <a:t>Letter 1A sent</a:t>
                      </a:r>
                      <a:endParaRPr lang="en-US" sz="1400"/>
                    </a:p>
                  </a:txBody>
                  <a:tcPr/>
                </a:tc>
                <a:tc>
                  <a:txBody>
                    <a:bodyPr/>
                    <a:lstStyle/>
                    <a:p>
                      <a:r>
                        <a:rPr lang="en-GB" sz="1400"/>
                        <a:t>Letter 1B sent</a:t>
                      </a:r>
                    </a:p>
                    <a:p>
                      <a:r>
                        <a:rPr lang="en-GB" sz="1400"/>
                        <a:t>Email to broker</a:t>
                      </a:r>
                      <a:endParaRPr lang="en-US" sz="1400"/>
                    </a:p>
                  </a:txBody>
                  <a:tcPr/>
                </a:tc>
                <a:tc>
                  <a:txBody>
                    <a:bodyPr/>
                    <a:lstStyle/>
                    <a:p>
                      <a:r>
                        <a:rPr lang="en-GB" sz="1400"/>
                        <a:t>Letter 1C</a:t>
                      </a:r>
                    </a:p>
                    <a:p>
                      <a:r>
                        <a:rPr lang="en-GB" sz="1400"/>
                        <a:t>Email to broker</a:t>
                      </a:r>
                      <a:endParaRPr lang="en-US" sz="1400"/>
                    </a:p>
                  </a:txBody>
                  <a:tcPr/>
                </a:tc>
                <a:extLst>
                  <a:ext uri="{0D108BD9-81ED-4DB2-BD59-A6C34878D82A}">
                    <a16:rowId xmlns:a16="http://schemas.microsoft.com/office/drawing/2014/main" val="1790180980"/>
                  </a:ext>
                </a:extLst>
              </a:tr>
              <a:tr h="570257">
                <a:tc>
                  <a:txBody>
                    <a:bodyPr/>
                    <a:lstStyle/>
                    <a:p>
                      <a:r>
                        <a:rPr lang="en-GB" sz="1700" b="1" dirty="0"/>
                        <a:t>Day 4</a:t>
                      </a:r>
                      <a:endParaRPr lang="en-US" sz="1700" b="1" dirty="0"/>
                    </a:p>
                  </a:txBody>
                  <a:tcPr/>
                </a:tc>
                <a:tc>
                  <a:txBody>
                    <a:bodyPr/>
                    <a:lstStyle/>
                    <a:p>
                      <a:endParaRPr lang="en-US" sz="1400"/>
                    </a:p>
                  </a:txBody>
                  <a:tcPr/>
                </a:tc>
                <a:tc>
                  <a:txBody>
                    <a:bodyPr/>
                    <a:lstStyle/>
                    <a:p>
                      <a:r>
                        <a:rPr lang="en-GB" sz="1400"/>
                        <a:t>Text to client</a:t>
                      </a:r>
                      <a:endParaRPr lang="en-US" sz="1400"/>
                    </a:p>
                  </a:txBody>
                  <a:tcPr/>
                </a:tc>
                <a:tc>
                  <a:txBody>
                    <a:bodyPr/>
                    <a:lstStyle/>
                    <a:p>
                      <a:endParaRPr lang="en-US" sz="1400" dirty="0"/>
                    </a:p>
                  </a:txBody>
                  <a:tcPr/>
                </a:tc>
                <a:extLst>
                  <a:ext uri="{0D108BD9-81ED-4DB2-BD59-A6C34878D82A}">
                    <a16:rowId xmlns:a16="http://schemas.microsoft.com/office/drawing/2014/main" val="3075454953"/>
                  </a:ext>
                </a:extLst>
              </a:tr>
              <a:tr h="570257">
                <a:tc>
                  <a:txBody>
                    <a:bodyPr/>
                    <a:lstStyle/>
                    <a:p>
                      <a:r>
                        <a:rPr lang="en-GB" sz="1700" b="1"/>
                        <a:t>Day 7</a:t>
                      </a:r>
                      <a:endParaRPr lang="en-US" sz="1700" b="1"/>
                    </a:p>
                  </a:txBody>
                  <a:tcPr/>
                </a:tc>
                <a:tc>
                  <a:txBody>
                    <a:bodyPr/>
                    <a:lstStyle/>
                    <a:p>
                      <a:r>
                        <a:rPr lang="en-GB" sz="1400"/>
                        <a:t>Reattempt DDM payment</a:t>
                      </a:r>
                      <a:endParaRPr lang="en-US" sz="1400"/>
                    </a:p>
                  </a:txBody>
                  <a:tcPr/>
                </a:tc>
                <a:tc>
                  <a:txBody>
                    <a:bodyPr/>
                    <a:lstStyle/>
                    <a:p>
                      <a:r>
                        <a:rPr lang="en-GB" sz="1400"/>
                        <a:t>Letter 2B sent</a:t>
                      </a:r>
                      <a:endParaRPr lang="en-US" sz="1400"/>
                    </a:p>
                  </a:txBody>
                  <a:tcPr/>
                </a:tc>
                <a:tc>
                  <a:txBody>
                    <a:bodyPr/>
                    <a:lstStyle/>
                    <a:p>
                      <a:endParaRPr lang="en-US" sz="1400" dirty="0"/>
                    </a:p>
                  </a:txBody>
                  <a:tcPr/>
                </a:tc>
                <a:extLst>
                  <a:ext uri="{0D108BD9-81ED-4DB2-BD59-A6C34878D82A}">
                    <a16:rowId xmlns:a16="http://schemas.microsoft.com/office/drawing/2014/main" val="3756488927"/>
                  </a:ext>
                </a:extLst>
              </a:tr>
              <a:tr h="570257">
                <a:tc>
                  <a:txBody>
                    <a:bodyPr/>
                    <a:lstStyle/>
                    <a:p>
                      <a:r>
                        <a:rPr lang="en-GB" sz="1700" b="1"/>
                        <a:t>Day 9</a:t>
                      </a:r>
                      <a:endParaRPr lang="en-US" sz="1700" b="1"/>
                    </a:p>
                  </a:txBody>
                  <a:tcPr/>
                </a:tc>
                <a:tc>
                  <a:txBody>
                    <a:bodyPr/>
                    <a:lstStyle/>
                    <a:p>
                      <a:r>
                        <a:rPr lang="en-GB" sz="1400"/>
                        <a:t>Letter 2A sent</a:t>
                      </a:r>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1930052679"/>
                  </a:ext>
                </a:extLst>
              </a:tr>
              <a:tr h="570257">
                <a:tc>
                  <a:txBody>
                    <a:bodyPr/>
                    <a:lstStyle/>
                    <a:p>
                      <a:r>
                        <a:rPr lang="en-GB" sz="1700" b="1"/>
                        <a:t>Day 10</a:t>
                      </a:r>
                      <a:endParaRPr lang="en-US" sz="1700" b="1"/>
                    </a:p>
                  </a:txBody>
                  <a:tcPr/>
                </a:tc>
                <a:tc>
                  <a:txBody>
                    <a:bodyPr/>
                    <a:lstStyle/>
                    <a:p>
                      <a:r>
                        <a:rPr lang="en-GB" sz="1400"/>
                        <a:t>Email inform broker</a:t>
                      </a:r>
                      <a:endParaRPr lang="en-US" sz="1400"/>
                    </a:p>
                  </a:txBody>
                  <a:tcPr/>
                </a:tc>
                <a:tc>
                  <a:txBody>
                    <a:bodyPr/>
                    <a:lstStyle/>
                    <a:p>
                      <a:r>
                        <a:rPr lang="en-GB" sz="1400" dirty="0"/>
                        <a:t>Text to client     </a:t>
                      </a:r>
                      <a:endParaRPr lang="en-US" sz="1400" dirty="0"/>
                    </a:p>
                  </a:txBody>
                  <a:tcPr/>
                </a:tc>
                <a:tc>
                  <a:txBody>
                    <a:bodyPr/>
                    <a:lstStyle/>
                    <a:p>
                      <a:pPr algn="r"/>
                      <a:endParaRPr lang="en-US" sz="1400" b="1" dirty="0">
                        <a:solidFill>
                          <a:srgbClr val="FF0000"/>
                        </a:solidFill>
                      </a:endParaRPr>
                    </a:p>
                  </a:txBody>
                  <a:tcPr/>
                </a:tc>
                <a:extLst>
                  <a:ext uri="{0D108BD9-81ED-4DB2-BD59-A6C34878D82A}">
                    <a16:rowId xmlns:a16="http://schemas.microsoft.com/office/drawing/2014/main" val="3146630130"/>
                  </a:ext>
                </a:extLst>
              </a:tr>
              <a:tr h="570257">
                <a:tc>
                  <a:txBody>
                    <a:bodyPr/>
                    <a:lstStyle/>
                    <a:p>
                      <a:r>
                        <a:rPr lang="en-GB" sz="1700" b="1"/>
                        <a:t>Day 12</a:t>
                      </a:r>
                      <a:endParaRPr lang="en-US" sz="1700" b="1"/>
                    </a:p>
                  </a:txBody>
                  <a:tcPr/>
                </a:tc>
                <a:tc>
                  <a:txBody>
                    <a:bodyPr/>
                    <a:lstStyle/>
                    <a:p>
                      <a:r>
                        <a:rPr lang="en-GB" sz="1400"/>
                        <a:t>Text to client</a:t>
                      </a:r>
                      <a:endParaRPr lang="en-US" sz="1400"/>
                    </a:p>
                  </a:txBody>
                  <a:tcPr/>
                </a:tc>
                <a:tc>
                  <a:txBody>
                    <a:bodyPr/>
                    <a:lstStyle/>
                    <a:p>
                      <a:endParaRPr lang="en-US" sz="1400" dirty="0"/>
                    </a:p>
                  </a:txBody>
                  <a:tcPr/>
                </a:tc>
                <a:tc>
                  <a:txBody>
                    <a:bodyPr/>
                    <a:lstStyle/>
                    <a:p>
                      <a:endParaRPr lang="en-US" sz="1400"/>
                    </a:p>
                  </a:txBody>
                  <a:tcPr/>
                </a:tc>
                <a:extLst>
                  <a:ext uri="{0D108BD9-81ED-4DB2-BD59-A6C34878D82A}">
                    <a16:rowId xmlns:a16="http://schemas.microsoft.com/office/drawing/2014/main" val="599676280"/>
                  </a:ext>
                </a:extLst>
              </a:tr>
              <a:tr h="570257">
                <a:tc>
                  <a:txBody>
                    <a:bodyPr/>
                    <a:lstStyle/>
                    <a:p>
                      <a:r>
                        <a:rPr lang="en-GB" sz="1700" b="1"/>
                        <a:t>Day 14</a:t>
                      </a:r>
                      <a:endParaRPr lang="en-US" sz="1700" b="1"/>
                    </a:p>
                  </a:txBody>
                  <a:tcPr/>
                </a:tc>
                <a:tc>
                  <a:txBody>
                    <a:bodyPr/>
                    <a:lstStyle/>
                    <a:p>
                      <a:endParaRPr lang="en-US" sz="1400"/>
                    </a:p>
                  </a:txBody>
                  <a:tcPr/>
                </a:tc>
                <a:tc>
                  <a:txBody>
                    <a:bodyPr/>
                    <a:lstStyle/>
                    <a:p>
                      <a:r>
                        <a:rPr lang="en-GB" sz="1400"/>
                        <a:t>Letter 3B sent</a:t>
                      </a:r>
                      <a:endParaRPr lang="en-US" sz="1400"/>
                    </a:p>
                  </a:txBody>
                  <a:tcPr/>
                </a:tc>
                <a:tc>
                  <a:txBody>
                    <a:bodyPr/>
                    <a:lstStyle/>
                    <a:p>
                      <a:endParaRPr lang="en-US" sz="1400" dirty="0"/>
                    </a:p>
                  </a:txBody>
                  <a:tcPr/>
                </a:tc>
                <a:extLst>
                  <a:ext uri="{0D108BD9-81ED-4DB2-BD59-A6C34878D82A}">
                    <a16:rowId xmlns:a16="http://schemas.microsoft.com/office/drawing/2014/main" val="3440624155"/>
                  </a:ext>
                </a:extLst>
              </a:tr>
            </a:tbl>
          </a:graphicData>
        </a:graphic>
      </p:graphicFrame>
      <p:sp>
        <p:nvSpPr>
          <p:cNvPr id="11" name="TextBox 10">
            <a:extLst>
              <a:ext uri="{FF2B5EF4-FFF2-40B4-BE49-F238E27FC236}">
                <a16:creationId xmlns:a16="http://schemas.microsoft.com/office/drawing/2014/main" id="{01CB5A0F-4AFD-4ECC-B09B-DED92FD8AE64}"/>
              </a:ext>
            </a:extLst>
          </p:cNvPr>
          <p:cNvSpPr txBox="1"/>
          <p:nvPr/>
        </p:nvSpPr>
        <p:spPr>
          <a:xfrm>
            <a:off x="7306087" y="3873013"/>
            <a:ext cx="1651247" cy="954107"/>
          </a:xfrm>
          <a:prstGeom prst="rect">
            <a:avLst/>
          </a:prstGeom>
          <a:solidFill>
            <a:schemeClr val="bg1"/>
          </a:solidFill>
          <a:ln>
            <a:solidFill>
              <a:srgbClr val="0070C0"/>
            </a:solidFill>
          </a:ln>
        </p:spPr>
        <p:txBody>
          <a:bodyPr wrap="square" rtlCol="0">
            <a:spAutoFit/>
          </a:bodyPr>
          <a:lstStyle/>
          <a:p>
            <a:pPr lvl="0" algn="r" defTabSz="914377"/>
            <a:r>
              <a:rPr lang="en-US" sz="1400" b="1" dirty="0">
                <a:solidFill>
                  <a:srgbClr val="FF0000"/>
                </a:solidFill>
              </a:rPr>
              <a:t>Exit presentation mode to access embedded word documents</a:t>
            </a:r>
          </a:p>
        </p:txBody>
      </p:sp>
      <p:graphicFrame>
        <p:nvGraphicFramePr>
          <p:cNvPr id="7" name="Object 6">
            <a:extLst>
              <a:ext uri="{FF2B5EF4-FFF2-40B4-BE49-F238E27FC236}">
                <a16:creationId xmlns:a16="http://schemas.microsoft.com/office/drawing/2014/main" id="{22D4EBE2-837E-4A04-A838-BBFADE5368AB}"/>
              </a:ext>
            </a:extLst>
          </p:cNvPr>
          <p:cNvGraphicFramePr>
            <a:graphicFrameLocks noChangeAspect="1"/>
          </p:cNvGraphicFramePr>
          <p:nvPr>
            <p:extLst>
              <p:ext uri="{D42A27DB-BD31-4B8C-83A1-F6EECF244321}">
                <p14:modId xmlns:p14="http://schemas.microsoft.com/office/powerpoint/2010/main" val="3198372785"/>
              </p:ext>
            </p:extLst>
          </p:nvPr>
        </p:nvGraphicFramePr>
        <p:xfrm>
          <a:off x="3262313" y="2832539"/>
          <a:ext cx="914400" cy="792162"/>
        </p:xfrm>
        <a:graphic>
          <a:graphicData uri="http://schemas.openxmlformats.org/presentationml/2006/ole">
            <mc:AlternateContent xmlns:mc="http://schemas.openxmlformats.org/markup-compatibility/2006">
              <mc:Choice xmlns:v="urn:schemas-microsoft-com:vml" Requires="v">
                <p:oleObj name="Document" showAsIcon="1" r:id="rId3" imgW="914400" imgH="792360" progId="Word.Document.12">
                  <p:embed/>
                </p:oleObj>
              </mc:Choice>
              <mc:Fallback>
                <p:oleObj name="Document" showAsIcon="1" r:id="rId3" imgW="914400" imgH="792360" progId="Word.Document.12">
                  <p:embed/>
                  <p:pic>
                    <p:nvPicPr>
                      <p:cNvPr id="7" name="Object 6">
                        <a:extLst>
                          <a:ext uri="{FF2B5EF4-FFF2-40B4-BE49-F238E27FC236}">
                            <a16:creationId xmlns:a16="http://schemas.microsoft.com/office/drawing/2014/main" id="{22D4EBE2-837E-4A04-A838-BBFADE5368AB}"/>
                          </a:ext>
                        </a:extLst>
                      </p:cNvPr>
                      <p:cNvPicPr/>
                      <p:nvPr/>
                    </p:nvPicPr>
                    <p:blipFill>
                      <a:blip r:embed="rId4"/>
                      <a:stretch>
                        <a:fillRect/>
                      </a:stretch>
                    </p:blipFill>
                    <p:spPr>
                      <a:xfrm>
                        <a:off x="3262313" y="2832539"/>
                        <a:ext cx="914400" cy="792162"/>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5F8DA5AD-191E-4F90-9722-B0939D268F3A}"/>
              </a:ext>
            </a:extLst>
          </p:cNvPr>
          <p:cNvGraphicFramePr>
            <a:graphicFrameLocks noChangeAspect="1"/>
          </p:cNvGraphicFramePr>
          <p:nvPr>
            <p:extLst>
              <p:ext uri="{D42A27DB-BD31-4B8C-83A1-F6EECF244321}">
                <p14:modId xmlns:p14="http://schemas.microsoft.com/office/powerpoint/2010/main" val="2764244248"/>
              </p:ext>
            </p:extLst>
          </p:nvPr>
        </p:nvGraphicFramePr>
        <p:xfrm>
          <a:off x="5757169" y="2809477"/>
          <a:ext cx="914400" cy="771525"/>
        </p:xfrm>
        <a:graphic>
          <a:graphicData uri="http://schemas.openxmlformats.org/presentationml/2006/ole">
            <mc:AlternateContent xmlns:mc="http://schemas.openxmlformats.org/markup-compatibility/2006">
              <mc:Choice xmlns:v="urn:schemas-microsoft-com:vml" Requires="v">
                <p:oleObj name="Document" showAsIcon="1" r:id="rId5" imgW="914400" imgH="771480" progId="Word.Document.12">
                  <p:embed/>
                </p:oleObj>
              </mc:Choice>
              <mc:Fallback>
                <p:oleObj name="Document" showAsIcon="1" r:id="rId5" imgW="914400" imgH="771480" progId="Word.Document.12">
                  <p:embed/>
                  <p:pic>
                    <p:nvPicPr>
                      <p:cNvPr id="9" name="Object 8">
                        <a:extLst>
                          <a:ext uri="{FF2B5EF4-FFF2-40B4-BE49-F238E27FC236}">
                            <a16:creationId xmlns:a16="http://schemas.microsoft.com/office/drawing/2014/main" id="{5F8DA5AD-191E-4F90-9722-B0939D268F3A}"/>
                          </a:ext>
                        </a:extLst>
                      </p:cNvPr>
                      <p:cNvPicPr/>
                      <p:nvPr/>
                    </p:nvPicPr>
                    <p:blipFill>
                      <a:blip r:embed="rId6"/>
                      <a:stretch>
                        <a:fillRect/>
                      </a:stretch>
                    </p:blipFill>
                    <p:spPr>
                      <a:xfrm>
                        <a:off x="5757169" y="2809477"/>
                        <a:ext cx="914400" cy="771525"/>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CB179A5C-5A68-45A5-A986-931408E55BFF}"/>
              </a:ext>
            </a:extLst>
          </p:cNvPr>
          <p:cNvGraphicFramePr>
            <a:graphicFrameLocks noChangeAspect="1"/>
          </p:cNvGraphicFramePr>
          <p:nvPr>
            <p:extLst>
              <p:ext uri="{D42A27DB-BD31-4B8C-83A1-F6EECF244321}">
                <p14:modId xmlns:p14="http://schemas.microsoft.com/office/powerpoint/2010/main" val="4015600927"/>
              </p:ext>
            </p:extLst>
          </p:nvPr>
        </p:nvGraphicFramePr>
        <p:xfrm>
          <a:off x="7654925" y="2792851"/>
          <a:ext cx="914400" cy="792163"/>
        </p:xfrm>
        <a:graphic>
          <a:graphicData uri="http://schemas.openxmlformats.org/presentationml/2006/ole">
            <mc:AlternateContent xmlns:mc="http://schemas.openxmlformats.org/markup-compatibility/2006">
              <mc:Choice xmlns:v="urn:schemas-microsoft-com:vml" Requires="v">
                <p:oleObj name="Document" showAsIcon="1" r:id="rId7" imgW="914400" imgH="792360" progId="Word.Document.12">
                  <p:embed/>
                </p:oleObj>
              </mc:Choice>
              <mc:Fallback>
                <p:oleObj name="Document" showAsIcon="1" r:id="rId7" imgW="914400" imgH="792360" progId="Word.Document.12">
                  <p:embed/>
                  <p:pic>
                    <p:nvPicPr>
                      <p:cNvPr id="13" name="Object 12">
                        <a:extLst>
                          <a:ext uri="{FF2B5EF4-FFF2-40B4-BE49-F238E27FC236}">
                            <a16:creationId xmlns:a16="http://schemas.microsoft.com/office/drawing/2014/main" id="{CB179A5C-5A68-45A5-A986-931408E55BFF}"/>
                          </a:ext>
                        </a:extLst>
                      </p:cNvPr>
                      <p:cNvPicPr/>
                      <p:nvPr/>
                    </p:nvPicPr>
                    <p:blipFill>
                      <a:blip r:embed="rId8"/>
                      <a:stretch>
                        <a:fillRect/>
                      </a:stretch>
                    </p:blipFill>
                    <p:spPr>
                      <a:xfrm>
                        <a:off x="7654925" y="2792851"/>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410440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AF026F-32BE-D7DF-1F29-19AD87DD7D13}"/>
              </a:ext>
            </a:extLst>
          </p:cNvPr>
          <p:cNvSpPr/>
          <p:nvPr/>
        </p:nvSpPr>
        <p:spPr>
          <a:xfrm>
            <a:off x="0" y="985736"/>
            <a:ext cx="9144000" cy="648510"/>
          </a:xfrm>
          <a:prstGeom prst="rect">
            <a:avLst/>
          </a:prstGeom>
          <a:solidFill>
            <a:srgbClr val="101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BC67ECF9-CE93-4994-82D6-DB6AF34E6497}"/>
              </a:ext>
            </a:extLst>
          </p:cNvPr>
          <p:cNvSpPr>
            <a:spLocks noGrp="1"/>
          </p:cNvSpPr>
          <p:nvPr>
            <p:ph type="title"/>
          </p:nvPr>
        </p:nvSpPr>
        <p:spPr>
          <a:xfrm>
            <a:off x="457200" y="1076527"/>
            <a:ext cx="8229600" cy="453957"/>
          </a:xfrm>
        </p:spPr>
        <p:txBody>
          <a:bodyPr>
            <a:normAutofit fontScale="90000"/>
          </a:bodyPr>
          <a:lstStyle/>
          <a:p>
            <a:pPr algn="l"/>
            <a:r>
              <a:rPr lang="en-GB" sz="2800" dirty="0">
                <a:solidFill>
                  <a:schemeClr val="bg1"/>
                </a:solidFill>
                <a:latin typeface="+mn-lt"/>
              </a:rPr>
              <a:t>Best practice – 2</a:t>
            </a:r>
            <a:r>
              <a:rPr lang="en-GB" sz="2800" baseline="30000" dirty="0">
                <a:solidFill>
                  <a:schemeClr val="bg1"/>
                </a:solidFill>
                <a:latin typeface="+mn-lt"/>
              </a:rPr>
              <a:t>nd</a:t>
            </a:r>
            <a:r>
              <a:rPr lang="en-GB" sz="2800" dirty="0">
                <a:solidFill>
                  <a:schemeClr val="bg1"/>
                </a:solidFill>
                <a:latin typeface="+mn-lt"/>
              </a:rPr>
              <a:t> 2 weeks</a:t>
            </a:r>
            <a:endParaRPr lang="en-US" sz="2800" dirty="0">
              <a:solidFill>
                <a:schemeClr val="bg1"/>
              </a:solidFill>
              <a:latin typeface="+mn-lt"/>
            </a:endParaRPr>
          </a:p>
        </p:txBody>
      </p:sp>
      <p:graphicFrame>
        <p:nvGraphicFramePr>
          <p:cNvPr id="3" name="Table 2">
            <a:extLst>
              <a:ext uri="{FF2B5EF4-FFF2-40B4-BE49-F238E27FC236}">
                <a16:creationId xmlns:a16="http://schemas.microsoft.com/office/drawing/2014/main" id="{26C1FBA9-CB15-4B59-B218-6F661E180CAF}"/>
              </a:ext>
            </a:extLst>
          </p:cNvPr>
          <p:cNvGraphicFramePr>
            <a:graphicFrameLocks noGrp="1"/>
          </p:cNvGraphicFramePr>
          <p:nvPr>
            <p:extLst>
              <p:ext uri="{D42A27DB-BD31-4B8C-83A1-F6EECF244321}">
                <p14:modId xmlns:p14="http://schemas.microsoft.com/office/powerpoint/2010/main" val="4075478560"/>
              </p:ext>
            </p:extLst>
          </p:nvPr>
        </p:nvGraphicFramePr>
        <p:xfrm>
          <a:off x="539552" y="1766650"/>
          <a:ext cx="8064896" cy="4562048"/>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1896911959"/>
                    </a:ext>
                  </a:extLst>
                </a:gridCol>
                <a:gridCol w="2016224">
                  <a:extLst>
                    <a:ext uri="{9D8B030D-6E8A-4147-A177-3AD203B41FA5}">
                      <a16:colId xmlns:a16="http://schemas.microsoft.com/office/drawing/2014/main" val="2769833892"/>
                    </a:ext>
                  </a:extLst>
                </a:gridCol>
                <a:gridCol w="2016224">
                  <a:extLst>
                    <a:ext uri="{9D8B030D-6E8A-4147-A177-3AD203B41FA5}">
                      <a16:colId xmlns:a16="http://schemas.microsoft.com/office/drawing/2014/main" val="2653684892"/>
                    </a:ext>
                  </a:extLst>
                </a:gridCol>
                <a:gridCol w="2016224">
                  <a:extLst>
                    <a:ext uri="{9D8B030D-6E8A-4147-A177-3AD203B41FA5}">
                      <a16:colId xmlns:a16="http://schemas.microsoft.com/office/drawing/2014/main" val="3656145393"/>
                    </a:ext>
                  </a:extLst>
                </a:gridCol>
              </a:tblGrid>
              <a:tr h="570256">
                <a:tc>
                  <a:txBody>
                    <a:bodyPr/>
                    <a:lstStyle/>
                    <a:p>
                      <a:r>
                        <a:rPr lang="en-GB" sz="1600" b="1"/>
                        <a:t>Day</a:t>
                      </a:r>
                      <a:endParaRPr lang="en-US" sz="1600" b="1"/>
                    </a:p>
                  </a:txBody>
                  <a:tcPr/>
                </a:tc>
                <a:tc>
                  <a:txBody>
                    <a:bodyPr/>
                    <a:lstStyle/>
                    <a:p>
                      <a:r>
                        <a:rPr lang="en-GB" sz="1400"/>
                        <a:t>DDM Payment Failure (insufficient funds)</a:t>
                      </a:r>
                      <a:endParaRPr lang="en-US" sz="1400"/>
                    </a:p>
                  </a:txBody>
                  <a:tcPr/>
                </a:tc>
                <a:tc>
                  <a:txBody>
                    <a:bodyPr/>
                    <a:lstStyle/>
                    <a:p>
                      <a:r>
                        <a:rPr lang="en-GB" sz="1400"/>
                        <a:t>DDM Cancelled</a:t>
                      </a:r>
                      <a:endParaRPr lang="en-US" sz="1400"/>
                    </a:p>
                  </a:txBody>
                  <a:tcPr/>
                </a:tc>
                <a:tc>
                  <a:txBody>
                    <a:bodyPr/>
                    <a:lstStyle/>
                    <a:p>
                      <a:r>
                        <a:rPr lang="en-GB" sz="1400"/>
                        <a:t>Direct Cancellation</a:t>
                      </a:r>
                      <a:endParaRPr lang="en-US" sz="1400"/>
                    </a:p>
                  </a:txBody>
                  <a:tcPr/>
                </a:tc>
                <a:extLst>
                  <a:ext uri="{0D108BD9-81ED-4DB2-BD59-A6C34878D82A}">
                    <a16:rowId xmlns:a16="http://schemas.microsoft.com/office/drawing/2014/main" val="2653593784"/>
                  </a:ext>
                </a:extLst>
              </a:tr>
              <a:tr h="570256">
                <a:tc>
                  <a:txBody>
                    <a:bodyPr/>
                    <a:lstStyle/>
                    <a:p>
                      <a:r>
                        <a:rPr lang="en-GB" sz="1600" b="1"/>
                        <a:t>Day 16</a:t>
                      </a:r>
                      <a:endParaRPr lang="en-US" sz="1600" b="1"/>
                    </a:p>
                  </a:txBody>
                  <a:tcPr/>
                </a:tc>
                <a:tc>
                  <a:txBody>
                    <a:bodyPr/>
                    <a:lstStyle/>
                    <a:p>
                      <a:r>
                        <a:rPr lang="en-GB" sz="1400"/>
                        <a:t>Letter 3A sent</a:t>
                      </a:r>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1790180980"/>
                  </a:ext>
                </a:extLst>
              </a:tr>
              <a:tr h="570256">
                <a:tc>
                  <a:txBody>
                    <a:bodyPr/>
                    <a:lstStyle/>
                    <a:p>
                      <a:r>
                        <a:rPr lang="en-GB" sz="1600" b="1"/>
                        <a:t>Day 18</a:t>
                      </a:r>
                      <a:endParaRPr lang="en-US" sz="1600" b="1"/>
                    </a:p>
                  </a:txBody>
                  <a:tcPr/>
                </a:tc>
                <a:tc>
                  <a:txBody>
                    <a:bodyPr/>
                    <a:lstStyle/>
                    <a:p>
                      <a:endParaRPr lang="en-US" sz="1400"/>
                    </a:p>
                  </a:txBody>
                  <a:tcPr/>
                </a:tc>
                <a:tc>
                  <a:txBody>
                    <a:bodyPr/>
                    <a:lstStyle/>
                    <a:p>
                      <a:r>
                        <a:rPr lang="en-GB" sz="1400"/>
                        <a:t>Text to client</a:t>
                      </a:r>
                      <a:endParaRPr lang="en-US" sz="1400"/>
                    </a:p>
                  </a:txBody>
                  <a:tcPr/>
                </a:tc>
                <a:tc>
                  <a:txBody>
                    <a:bodyPr/>
                    <a:lstStyle/>
                    <a:p>
                      <a:endParaRPr lang="en-US" sz="1400"/>
                    </a:p>
                  </a:txBody>
                  <a:tcPr/>
                </a:tc>
                <a:extLst>
                  <a:ext uri="{0D108BD9-81ED-4DB2-BD59-A6C34878D82A}">
                    <a16:rowId xmlns:a16="http://schemas.microsoft.com/office/drawing/2014/main" val="3075454953"/>
                  </a:ext>
                </a:extLst>
              </a:tr>
              <a:tr h="570256">
                <a:tc>
                  <a:txBody>
                    <a:bodyPr/>
                    <a:lstStyle/>
                    <a:p>
                      <a:r>
                        <a:rPr lang="en-GB" sz="1600" b="1"/>
                        <a:t>Day 20</a:t>
                      </a:r>
                      <a:endParaRPr lang="en-US" sz="1600" b="1"/>
                    </a:p>
                  </a:txBody>
                  <a:tcPr/>
                </a:tc>
                <a:tc>
                  <a:txBody>
                    <a:bodyPr/>
                    <a:lstStyle/>
                    <a:p>
                      <a:r>
                        <a:rPr lang="en-GB" sz="1400"/>
                        <a:t>Text to client</a:t>
                      </a:r>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3756488927"/>
                  </a:ext>
                </a:extLst>
              </a:tr>
              <a:tr h="570256">
                <a:tc>
                  <a:txBody>
                    <a:bodyPr/>
                    <a:lstStyle/>
                    <a:p>
                      <a:r>
                        <a:rPr lang="en-GB" sz="1600" b="1"/>
                        <a:t>Day 21</a:t>
                      </a:r>
                      <a:endParaRPr lang="en-US" sz="1600" b="1"/>
                    </a:p>
                  </a:txBody>
                  <a:tcPr/>
                </a:tc>
                <a:tc>
                  <a:txBody>
                    <a:bodyPr/>
                    <a:lstStyle/>
                    <a:p>
                      <a:endParaRPr lang="en-US" sz="1400"/>
                    </a:p>
                  </a:txBody>
                  <a:tcPr/>
                </a:tc>
                <a:tc>
                  <a:txBody>
                    <a:bodyPr/>
                    <a:lstStyle/>
                    <a:p>
                      <a:r>
                        <a:rPr lang="en-GB" sz="1400"/>
                        <a:t>Letter 4B sent</a:t>
                      </a:r>
                      <a:endParaRPr lang="en-US" sz="1400"/>
                    </a:p>
                  </a:txBody>
                  <a:tcPr/>
                </a:tc>
                <a:tc>
                  <a:txBody>
                    <a:bodyPr/>
                    <a:lstStyle/>
                    <a:p>
                      <a:endParaRPr lang="en-US" sz="1400"/>
                    </a:p>
                  </a:txBody>
                  <a:tcPr/>
                </a:tc>
                <a:extLst>
                  <a:ext uri="{0D108BD9-81ED-4DB2-BD59-A6C34878D82A}">
                    <a16:rowId xmlns:a16="http://schemas.microsoft.com/office/drawing/2014/main" val="1930052679"/>
                  </a:ext>
                </a:extLst>
              </a:tr>
              <a:tr h="570256">
                <a:tc>
                  <a:txBody>
                    <a:bodyPr/>
                    <a:lstStyle/>
                    <a:p>
                      <a:r>
                        <a:rPr lang="en-GB" sz="1600" b="1"/>
                        <a:t>Day 23</a:t>
                      </a:r>
                      <a:endParaRPr lang="en-US" sz="1600" b="1"/>
                    </a:p>
                  </a:txBody>
                  <a:tcPr/>
                </a:tc>
                <a:tc>
                  <a:txBody>
                    <a:bodyPr/>
                    <a:lstStyle/>
                    <a:p>
                      <a:r>
                        <a:rPr lang="en-GB" sz="1400"/>
                        <a:t>Letter 4A sent</a:t>
                      </a:r>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3146630130"/>
                  </a:ext>
                </a:extLst>
              </a:tr>
              <a:tr h="570256">
                <a:tc>
                  <a:txBody>
                    <a:bodyPr/>
                    <a:lstStyle/>
                    <a:p>
                      <a:r>
                        <a:rPr lang="en-GB" sz="1600" b="1"/>
                        <a:t>Day 24</a:t>
                      </a:r>
                      <a:endParaRPr lang="en-US" sz="1600" b="1"/>
                    </a:p>
                  </a:txBody>
                  <a:tcPr/>
                </a:tc>
                <a:tc>
                  <a:txBody>
                    <a:bodyPr/>
                    <a:lstStyle/>
                    <a:p>
                      <a:endParaRPr lang="en-US" sz="1400"/>
                    </a:p>
                  </a:txBody>
                  <a:tcPr/>
                </a:tc>
                <a:tc>
                  <a:txBody>
                    <a:bodyPr/>
                    <a:lstStyle/>
                    <a:p>
                      <a:r>
                        <a:rPr lang="en-GB" sz="1400"/>
                        <a:t>Text to client</a:t>
                      </a:r>
                      <a:endParaRPr lang="en-US" sz="1400"/>
                    </a:p>
                  </a:txBody>
                  <a:tcPr/>
                </a:tc>
                <a:tc>
                  <a:txBody>
                    <a:bodyPr/>
                    <a:lstStyle/>
                    <a:p>
                      <a:endParaRPr lang="en-US" sz="1400"/>
                    </a:p>
                  </a:txBody>
                  <a:tcPr/>
                </a:tc>
                <a:extLst>
                  <a:ext uri="{0D108BD9-81ED-4DB2-BD59-A6C34878D82A}">
                    <a16:rowId xmlns:a16="http://schemas.microsoft.com/office/drawing/2014/main" val="599676280"/>
                  </a:ext>
                </a:extLst>
              </a:tr>
              <a:tr h="570256">
                <a:tc>
                  <a:txBody>
                    <a:bodyPr/>
                    <a:lstStyle/>
                    <a:p>
                      <a:r>
                        <a:rPr lang="en-GB" sz="1600" b="1"/>
                        <a:t>Day 26</a:t>
                      </a:r>
                      <a:endParaRPr lang="en-US" sz="1600" b="1"/>
                    </a:p>
                  </a:txBody>
                  <a:tcPr/>
                </a:tc>
                <a:tc>
                  <a:txBody>
                    <a:bodyPr/>
                    <a:lstStyle/>
                    <a:p>
                      <a:r>
                        <a:rPr lang="en-GB" sz="1400"/>
                        <a:t>Text to client</a:t>
                      </a:r>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3440624155"/>
                  </a:ext>
                </a:extLst>
              </a:tr>
            </a:tbl>
          </a:graphicData>
        </a:graphic>
      </p:graphicFrame>
    </p:spTree>
    <p:extLst>
      <p:ext uri="{BB962C8B-B14F-4D97-AF65-F5344CB8AC3E}">
        <p14:creationId xmlns:p14="http://schemas.microsoft.com/office/powerpoint/2010/main" val="2302591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BE60CF-8E62-66D0-D5A5-BE54A9D507E0}"/>
              </a:ext>
            </a:extLst>
          </p:cNvPr>
          <p:cNvSpPr/>
          <p:nvPr/>
        </p:nvSpPr>
        <p:spPr>
          <a:xfrm>
            <a:off x="0" y="985736"/>
            <a:ext cx="9144000" cy="648510"/>
          </a:xfrm>
          <a:prstGeom prst="rect">
            <a:avLst/>
          </a:prstGeom>
          <a:solidFill>
            <a:srgbClr val="101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BC67ECF9-CE93-4994-82D6-DB6AF34E6497}"/>
              </a:ext>
            </a:extLst>
          </p:cNvPr>
          <p:cNvSpPr>
            <a:spLocks noGrp="1"/>
          </p:cNvSpPr>
          <p:nvPr>
            <p:ph type="title"/>
          </p:nvPr>
        </p:nvSpPr>
        <p:spPr>
          <a:xfrm>
            <a:off x="457200" y="1089498"/>
            <a:ext cx="8229600" cy="415046"/>
          </a:xfrm>
        </p:spPr>
        <p:txBody>
          <a:bodyPr>
            <a:normAutofit fontScale="90000"/>
          </a:bodyPr>
          <a:lstStyle/>
          <a:p>
            <a:pPr algn="l"/>
            <a:r>
              <a:rPr lang="en-GB" sz="2800" dirty="0">
                <a:solidFill>
                  <a:schemeClr val="bg1"/>
                </a:solidFill>
                <a:latin typeface="+mn-lt"/>
              </a:rPr>
              <a:t>Best practice – 2 to 3 months</a:t>
            </a:r>
            <a:endParaRPr lang="en-US" sz="2800" dirty="0">
              <a:solidFill>
                <a:schemeClr val="bg1"/>
              </a:solidFill>
              <a:latin typeface="+mn-lt"/>
            </a:endParaRPr>
          </a:p>
        </p:txBody>
      </p:sp>
      <p:graphicFrame>
        <p:nvGraphicFramePr>
          <p:cNvPr id="3" name="Table 2">
            <a:extLst>
              <a:ext uri="{FF2B5EF4-FFF2-40B4-BE49-F238E27FC236}">
                <a16:creationId xmlns:a16="http://schemas.microsoft.com/office/drawing/2014/main" id="{26C1FBA9-CB15-4B59-B218-6F661E180CAF}"/>
              </a:ext>
            </a:extLst>
          </p:cNvPr>
          <p:cNvGraphicFramePr>
            <a:graphicFrameLocks noGrp="1"/>
          </p:cNvGraphicFramePr>
          <p:nvPr>
            <p:extLst>
              <p:ext uri="{D42A27DB-BD31-4B8C-83A1-F6EECF244321}">
                <p14:modId xmlns:p14="http://schemas.microsoft.com/office/powerpoint/2010/main" val="3363324870"/>
              </p:ext>
            </p:extLst>
          </p:nvPr>
        </p:nvGraphicFramePr>
        <p:xfrm>
          <a:off x="539552" y="1747195"/>
          <a:ext cx="8064896" cy="4562048"/>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1896911959"/>
                    </a:ext>
                  </a:extLst>
                </a:gridCol>
                <a:gridCol w="2016224">
                  <a:extLst>
                    <a:ext uri="{9D8B030D-6E8A-4147-A177-3AD203B41FA5}">
                      <a16:colId xmlns:a16="http://schemas.microsoft.com/office/drawing/2014/main" val="2769833892"/>
                    </a:ext>
                  </a:extLst>
                </a:gridCol>
                <a:gridCol w="2016224">
                  <a:extLst>
                    <a:ext uri="{9D8B030D-6E8A-4147-A177-3AD203B41FA5}">
                      <a16:colId xmlns:a16="http://schemas.microsoft.com/office/drawing/2014/main" val="2653684892"/>
                    </a:ext>
                  </a:extLst>
                </a:gridCol>
                <a:gridCol w="2016224">
                  <a:extLst>
                    <a:ext uri="{9D8B030D-6E8A-4147-A177-3AD203B41FA5}">
                      <a16:colId xmlns:a16="http://schemas.microsoft.com/office/drawing/2014/main" val="3656145393"/>
                    </a:ext>
                  </a:extLst>
                </a:gridCol>
              </a:tblGrid>
              <a:tr h="570256">
                <a:tc>
                  <a:txBody>
                    <a:bodyPr/>
                    <a:lstStyle/>
                    <a:p>
                      <a:r>
                        <a:rPr lang="en-GB" sz="1600" b="1"/>
                        <a:t>Day</a:t>
                      </a:r>
                      <a:endParaRPr lang="en-US" sz="1600" b="1"/>
                    </a:p>
                  </a:txBody>
                  <a:tcPr/>
                </a:tc>
                <a:tc>
                  <a:txBody>
                    <a:bodyPr/>
                    <a:lstStyle/>
                    <a:p>
                      <a:r>
                        <a:rPr lang="en-GB" sz="1400"/>
                        <a:t>DDM Payment Failure (insufficient funds)</a:t>
                      </a:r>
                      <a:endParaRPr lang="en-US" sz="1400"/>
                    </a:p>
                  </a:txBody>
                  <a:tcPr/>
                </a:tc>
                <a:tc>
                  <a:txBody>
                    <a:bodyPr/>
                    <a:lstStyle/>
                    <a:p>
                      <a:r>
                        <a:rPr lang="en-GB" sz="1400" dirty="0"/>
                        <a:t>DDM Cancelled</a:t>
                      </a:r>
                      <a:endParaRPr lang="en-US" sz="1400" dirty="0"/>
                    </a:p>
                  </a:txBody>
                  <a:tcPr/>
                </a:tc>
                <a:tc>
                  <a:txBody>
                    <a:bodyPr/>
                    <a:lstStyle/>
                    <a:p>
                      <a:r>
                        <a:rPr lang="en-GB" sz="1400"/>
                        <a:t>Direct Cancellation</a:t>
                      </a:r>
                      <a:endParaRPr lang="en-US" sz="1400"/>
                    </a:p>
                  </a:txBody>
                  <a:tcPr/>
                </a:tc>
                <a:extLst>
                  <a:ext uri="{0D108BD9-81ED-4DB2-BD59-A6C34878D82A}">
                    <a16:rowId xmlns:a16="http://schemas.microsoft.com/office/drawing/2014/main" val="2653593784"/>
                  </a:ext>
                </a:extLst>
              </a:tr>
              <a:tr h="570256">
                <a:tc>
                  <a:txBody>
                    <a:bodyPr/>
                    <a:lstStyle/>
                    <a:p>
                      <a:r>
                        <a:rPr lang="en-GB" sz="1600" b="1"/>
                        <a:t>Day 28</a:t>
                      </a:r>
                      <a:endParaRPr lang="en-US" sz="1600" b="1"/>
                    </a:p>
                  </a:txBody>
                  <a:tcPr/>
                </a:tc>
                <a:tc>
                  <a:txBody>
                    <a:bodyPr/>
                    <a:lstStyle/>
                    <a:p>
                      <a:endParaRPr lang="en-US" sz="1400"/>
                    </a:p>
                  </a:txBody>
                  <a:tcPr/>
                </a:tc>
                <a:tc>
                  <a:txBody>
                    <a:bodyPr/>
                    <a:lstStyle/>
                    <a:p>
                      <a:r>
                        <a:rPr lang="en-GB" sz="1400" dirty="0"/>
                        <a:t>Letter 5B sent</a:t>
                      </a:r>
                      <a:endParaRPr lang="en-US" sz="1400" dirty="0"/>
                    </a:p>
                  </a:txBody>
                  <a:tcPr/>
                </a:tc>
                <a:tc>
                  <a:txBody>
                    <a:bodyPr/>
                    <a:lstStyle/>
                    <a:p>
                      <a:endParaRPr lang="en-US" sz="1400"/>
                    </a:p>
                  </a:txBody>
                  <a:tcPr/>
                </a:tc>
                <a:extLst>
                  <a:ext uri="{0D108BD9-81ED-4DB2-BD59-A6C34878D82A}">
                    <a16:rowId xmlns:a16="http://schemas.microsoft.com/office/drawing/2014/main" val="1790180980"/>
                  </a:ext>
                </a:extLst>
              </a:tr>
              <a:tr h="570256">
                <a:tc>
                  <a:txBody>
                    <a:bodyPr/>
                    <a:lstStyle/>
                    <a:p>
                      <a:r>
                        <a:rPr lang="en-GB" sz="1600" b="1"/>
                        <a:t>Day 30</a:t>
                      </a:r>
                      <a:endParaRPr lang="en-US" sz="1600" b="1"/>
                    </a:p>
                  </a:txBody>
                  <a:tcPr/>
                </a:tc>
                <a:tc>
                  <a:txBody>
                    <a:bodyPr/>
                    <a:lstStyle/>
                    <a:p>
                      <a:r>
                        <a:rPr lang="en-GB" sz="1400"/>
                        <a:t>Letter 5A sent</a:t>
                      </a:r>
                      <a:endParaRPr lang="en-US" sz="1400"/>
                    </a:p>
                  </a:txBody>
                  <a:tcPr/>
                </a:tc>
                <a:tc>
                  <a:txBody>
                    <a:bodyPr/>
                    <a:lstStyle/>
                    <a:p>
                      <a:endParaRPr lang="en-US" sz="1400" dirty="0"/>
                    </a:p>
                  </a:txBody>
                  <a:tcPr/>
                </a:tc>
                <a:tc>
                  <a:txBody>
                    <a:bodyPr/>
                    <a:lstStyle/>
                    <a:p>
                      <a:r>
                        <a:rPr lang="en-GB" sz="1400"/>
                        <a:t>Letter 2C sent (comeback letter)</a:t>
                      </a:r>
                      <a:endParaRPr lang="en-US" sz="1400"/>
                    </a:p>
                  </a:txBody>
                  <a:tcPr/>
                </a:tc>
                <a:extLst>
                  <a:ext uri="{0D108BD9-81ED-4DB2-BD59-A6C34878D82A}">
                    <a16:rowId xmlns:a16="http://schemas.microsoft.com/office/drawing/2014/main" val="3075454953"/>
                  </a:ext>
                </a:extLst>
              </a:tr>
              <a:tr h="570256">
                <a:tc>
                  <a:txBody>
                    <a:bodyPr/>
                    <a:lstStyle/>
                    <a:p>
                      <a:r>
                        <a:rPr lang="en-GB" sz="1600" b="1"/>
                        <a:t>Day 31</a:t>
                      </a:r>
                      <a:endParaRPr lang="en-US" sz="1600" b="1"/>
                    </a:p>
                  </a:txBody>
                  <a:tcPr/>
                </a:tc>
                <a:tc>
                  <a:txBody>
                    <a:bodyPr/>
                    <a:lstStyle/>
                    <a:p>
                      <a:endParaRPr lang="en-US" sz="1400"/>
                    </a:p>
                  </a:txBody>
                  <a:tcPr/>
                </a:tc>
                <a:tc>
                  <a:txBody>
                    <a:bodyPr/>
                    <a:lstStyle/>
                    <a:p>
                      <a:r>
                        <a:rPr lang="en-GB" sz="1400" dirty="0"/>
                        <a:t>Text to client</a:t>
                      </a:r>
                      <a:endParaRPr lang="en-US" sz="1400" dirty="0"/>
                    </a:p>
                  </a:txBody>
                  <a:tcPr/>
                </a:tc>
                <a:tc>
                  <a:txBody>
                    <a:bodyPr/>
                    <a:lstStyle/>
                    <a:p>
                      <a:endParaRPr lang="en-US" sz="1400"/>
                    </a:p>
                  </a:txBody>
                  <a:tcPr/>
                </a:tc>
                <a:extLst>
                  <a:ext uri="{0D108BD9-81ED-4DB2-BD59-A6C34878D82A}">
                    <a16:rowId xmlns:a16="http://schemas.microsoft.com/office/drawing/2014/main" val="3756488927"/>
                  </a:ext>
                </a:extLst>
              </a:tr>
              <a:tr h="570256">
                <a:tc>
                  <a:txBody>
                    <a:bodyPr/>
                    <a:lstStyle/>
                    <a:p>
                      <a:r>
                        <a:rPr lang="en-GB" sz="1600" b="1"/>
                        <a:t>Day 33</a:t>
                      </a:r>
                      <a:endParaRPr lang="en-US" sz="1600" b="1"/>
                    </a:p>
                  </a:txBody>
                  <a:tcPr/>
                </a:tc>
                <a:tc>
                  <a:txBody>
                    <a:bodyPr/>
                    <a:lstStyle/>
                    <a:p>
                      <a:r>
                        <a:rPr lang="en-GB" sz="1400"/>
                        <a:t>Text to client</a:t>
                      </a:r>
                      <a:endParaRPr lang="en-US" sz="1400"/>
                    </a:p>
                  </a:txBody>
                  <a:tcPr/>
                </a:tc>
                <a:tc>
                  <a:txBody>
                    <a:bodyPr/>
                    <a:lstStyle/>
                    <a:p>
                      <a:endParaRPr lang="en-US" sz="1400" dirty="0"/>
                    </a:p>
                  </a:txBody>
                  <a:tcPr/>
                </a:tc>
                <a:tc>
                  <a:txBody>
                    <a:bodyPr/>
                    <a:lstStyle/>
                    <a:p>
                      <a:endParaRPr lang="en-US" sz="1400"/>
                    </a:p>
                  </a:txBody>
                  <a:tcPr/>
                </a:tc>
                <a:extLst>
                  <a:ext uri="{0D108BD9-81ED-4DB2-BD59-A6C34878D82A}">
                    <a16:rowId xmlns:a16="http://schemas.microsoft.com/office/drawing/2014/main" val="1930052679"/>
                  </a:ext>
                </a:extLst>
              </a:tr>
              <a:tr h="570256">
                <a:tc>
                  <a:txBody>
                    <a:bodyPr/>
                    <a:lstStyle/>
                    <a:p>
                      <a:r>
                        <a:rPr lang="en-GB" sz="1600" b="1"/>
                        <a:t>Day 58</a:t>
                      </a:r>
                      <a:endParaRPr lang="en-US" sz="1600" b="1"/>
                    </a:p>
                  </a:txBody>
                  <a:tcPr/>
                </a:tc>
                <a:tc>
                  <a:txBody>
                    <a:bodyPr/>
                    <a:lstStyle/>
                    <a:p>
                      <a:r>
                        <a:rPr lang="en-GB" sz="1400"/>
                        <a:t>Letter 6A sent</a:t>
                      </a:r>
                      <a:endParaRPr lang="en-US" sz="1400"/>
                    </a:p>
                  </a:txBody>
                  <a:tcPr/>
                </a:tc>
                <a:tc>
                  <a:txBody>
                    <a:bodyPr/>
                    <a:lstStyle/>
                    <a:p>
                      <a:r>
                        <a:rPr lang="en-GB" sz="1400" dirty="0"/>
                        <a:t>Letter 6B sent</a:t>
                      </a:r>
                      <a:endParaRPr lang="en-US" sz="1400" dirty="0"/>
                    </a:p>
                  </a:txBody>
                  <a:tcPr/>
                </a:tc>
                <a:tc>
                  <a:txBody>
                    <a:bodyPr/>
                    <a:lstStyle/>
                    <a:p>
                      <a:endParaRPr lang="en-US" sz="1400"/>
                    </a:p>
                  </a:txBody>
                  <a:tcPr/>
                </a:tc>
                <a:extLst>
                  <a:ext uri="{0D108BD9-81ED-4DB2-BD59-A6C34878D82A}">
                    <a16:rowId xmlns:a16="http://schemas.microsoft.com/office/drawing/2014/main" val="3146630130"/>
                  </a:ext>
                </a:extLst>
              </a:tr>
              <a:tr h="570256">
                <a:tc>
                  <a:txBody>
                    <a:bodyPr/>
                    <a:lstStyle/>
                    <a:p>
                      <a:r>
                        <a:rPr lang="en-GB" sz="1600" b="1"/>
                        <a:t>Day 60</a:t>
                      </a:r>
                      <a:endParaRPr lang="en-US" sz="1600" b="1"/>
                    </a:p>
                  </a:txBody>
                  <a:tcPr/>
                </a:tc>
                <a:tc>
                  <a:txBody>
                    <a:bodyPr/>
                    <a:lstStyle/>
                    <a:p>
                      <a:r>
                        <a:rPr lang="en-GB" sz="1400"/>
                        <a:t>Text to client</a:t>
                      </a:r>
                      <a:endParaRPr lang="en-US" sz="1400"/>
                    </a:p>
                  </a:txBody>
                  <a:tcPr/>
                </a:tc>
                <a:tc>
                  <a:txBody>
                    <a:bodyPr/>
                    <a:lstStyle/>
                    <a:p>
                      <a:r>
                        <a:rPr lang="en-GB" sz="1400" dirty="0"/>
                        <a:t>Text to client</a:t>
                      </a:r>
                      <a:endParaRPr lang="en-US" sz="1400" dirty="0"/>
                    </a:p>
                  </a:txBody>
                  <a:tcPr/>
                </a:tc>
                <a:tc>
                  <a:txBody>
                    <a:bodyPr/>
                    <a:lstStyle/>
                    <a:p>
                      <a:endParaRPr lang="en-US" sz="1400"/>
                    </a:p>
                  </a:txBody>
                  <a:tcPr/>
                </a:tc>
                <a:extLst>
                  <a:ext uri="{0D108BD9-81ED-4DB2-BD59-A6C34878D82A}">
                    <a16:rowId xmlns:a16="http://schemas.microsoft.com/office/drawing/2014/main" val="599676280"/>
                  </a:ext>
                </a:extLst>
              </a:tr>
              <a:tr h="570256">
                <a:tc>
                  <a:txBody>
                    <a:bodyPr/>
                    <a:lstStyle/>
                    <a:p>
                      <a:r>
                        <a:rPr lang="en-GB" sz="1600" b="1"/>
                        <a:t>Day 88</a:t>
                      </a:r>
                      <a:endParaRPr lang="en-US" sz="1600" b="1"/>
                    </a:p>
                  </a:txBody>
                  <a:tcPr/>
                </a:tc>
                <a:tc>
                  <a:txBody>
                    <a:bodyPr/>
                    <a:lstStyle/>
                    <a:p>
                      <a:r>
                        <a:rPr lang="en-GB" sz="1400"/>
                        <a:t>Letter 7A sent (text to client)</a:t>
                      </a:r>
                      <a:endParaRPr lang="en-US" sz="1400"/>
                    </a:p>
                  </a:txBody>
                  <a:tcPr/>
                </a:tc>
                <a:tc>
                  <a:txBody>
                    <a:bodyPr/>
                    <a:lstStyle/>
                    <a:p>
                      <a:r>
                        <a:rPr lang="en-GB" sz="1400" dirty="0"/>
                        <a:t>Letter 7B sent (text to client)</a:t>
                      </a:r>
                      <a:endParaRPr lang="en-US" sz="1400" dirty="0"/>
                    </a:p>
                  </a:txBody>
                  <a:tcPr/>
                </a:tc>
                <a:tc>
                  <a:txBody>
                    <a:bodyPr/>
                    <a:lstStyle/>
                    <a:p>
                      <a:endParaRPr lang="en-US" sz="1400" dirty="0"/>
                    </a:p>
                  </a:txBody>
                  <a:tcPr/>
                </a:tc>
                <a:extLst>
                  <a:ext uri="{0D108BD9-81ED-4DB2-BD59-A6C34878D82A}">
                    <a16:rowId xmlns:a16="http://schemas.microsoft.com/office/drawing/2014/main" val="3440624155"/>
                  </a:ext>
                </a:extLst>
              </a:tr>
            </a:tbl>
          </a:graphicData>
        </a:graphic>
      </p:graphicFrame>
    </p:spTree>
    <p:extLst>
      <p:ext uri="{BB962C8B-B14F-4D97-AF65-F5344CB8AC3E}">
        <p14:creationId xmlns:p14="http://schemas.microsoft.com/office/powerpoint/2010/main" val="3106871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47052B-A5FB-6B90-E6B6-422E4F10FE87}"/>
              </a:ext>
            </a:extLst>
          </p:cNvPr>
          <p:cNvSpPr/>
          <p:nvPr/>
        </p:nvSpPr>
        <p:spPr>
          <a:xfrm>
            <a:off x="0" y="985736"/>
            <a:ext cx="9144000" cy="648510"/>
          </a:xfrm>
          <a:prstGeom prst="rect">
            <a:avLst/>
          </a:prstGeom>
          <a:solidFill>
            <a:srgbClr val="101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BC67ECF9-CE93-4994-82D6-DB6AF34E6497}"/>
              </a:ext>
            </a:extLst>
          </p:cNvPr>
          <p:cNvSpPr>
            <a:spLocks noGrp="1"/>
          </p:cNvSpPr>
          <p:nvPr>
            <p:ph type="title"/>
          </p:nvPr>
        </p:nvSpPr>
        <p:spPr>
          <a:xfrm>
            <a:off x="457200" y="1116014"/>
            <a:ext cx="8229600" cy="387954"/>
          </a:xfrm>
        </p:spPr>
        <p:txBody>
          <a:bodyPr>
            <a:normAutofit fontScale="90000"/>
          </a:bodyPr>
          <a:lstStyle/>
          <a:p>
            <a:pPr algn="l"/>
            <a:r>
              <a:rPr lang="en-GB" sz="2800" dirty="0">
                <a:solidFill>
                  <a:schemeClr val="bg1"/>
                </a:solidFill>
                <a:latin typeface="+mn-lt"/>
              </a:rPr>
              <a:t>Purpose - </a:t>
            </a:r>
            <a:r>
              <a:rPr lang="en-GB" sz="2000" dirty="0">
                <a:solidFill>
                  <a:schemeClr val="bg1"/>
                </a:solidFill>
                <a:latin typeface="+mn-lt"/>
              </a:rPr>
              <a:t>(this is a shared problem for both Insurers and Distributors)</a:t>
            </a:r>
            <a:endParaRPr lang="en-US" sz="2000" dirty="0">
              <a:solidFill>
                <a:schemeClr val="bg1"/>
              </a:solidFill>
              <a:latin typeface="+mn-lt"/>
            </a:endParaRPr>
          </a:p>
        </p:txBody>
      </p:sp>
      <p:sp>
        <p:nvSpPr>
          <p:cNvPr id="19" name="Content Placeholder 18">
            <a:extLst>
              <a:ext uri="{FF2B5EF4-FFF2-40B4-BE49-F238E27FC236}">
                <a16:creationId xmlns:a16="http://schemas.microsoft.com/office/drawing/2014/main" id="{F0130B01-706B-4FF8-A781-FFFDE7152AFC}"/>
              </a:ext>
            </a:extLst>
          </p:cNvPr>
          <p:cNvSpPr>
            <a:spLocks noGrp="1"/>
          </p:cNvSpPr>
          <p:nvPr>
            <p:ph idx="1"/>
          </p:nvPr>
        </p:nvSpPr>
        <p:spPr>
          <a:xfrm>
            <a:off x="457200" y="1786178"/>
            <a:ext cx="8229600" cy="4525963"/>
          </a:xfrm>
        </p:spPr>
        <p:txBody>
          <a:bodyPr>
            <a:normAutofit/>
          </a:bodyPr>
          <a:lstStyle/>
          <a:p>
            <a:pPr marL="0" indent="0">
              <a:buNone/>
            </a:pPr>
            <a:r>
              <a:rPr lang="en-GB" sz="1800" dirty="0"/>
              <a:t>In short, Cancellations (especially year 1) are rising slowly but surely year on year, despite better products and a rise in policy benefits </a:t>
            </a:r>
          </a:p>
          <a:p>
            <a:pPr marL="0" indent="0">
              <a:buNone/>
            </a:pPr>
            <a:endParaRPr lang="en-GB" sz="1800" dirty="0"/>
          </a:p>
          <a:p>
            <a:r>
              <a:rPr lang="en-GB" sz="1800" dirty="0"/>
              <a:t>Consumer behaviour is changing </a:t>
            </a:r>
          </a:p>
          <a:p>
            <a:r>
              <a:rPr lang="en-GB" sz="1800" dirty="0"/>
              <a:t>Expectations of flexibility and service are higher</a:t>
            </a:r>
          </a:p>
          <a:p>
            <a:r>
              <a:rPr lang="en-GB" sz="1800" dirty="0"/>
              <a:t>Distrust remains uncomfortably high</a:t>
            </a:r>
          </a:p>
          <a:p>
            <a:r>
              <a:rPr lang="en-GB" sz="1800" dirty="0"/>
              <a:t>Documentation is now delivered electronically making insurance seem less and less tangible in the eyes of the consumer.</a:t>
            </a:r>
          </a:p>
          <a:p>
            <a:pPr marL="0" indent="0">
              <a:buNone/>
            </a:pPr>
            <a:endParaRPr lang="en-GB" sz="1800" dirty="0"/>
          </a:p>
          <a:p>
            <a:pPr marL="0" indent="0">
              <a:buNone/>
            </a:pPr>
            <a:r>
              <a:rPr lang="en-GB" sz="1800" dirty="0"/>
              <a:t>Therefore, we need to look at the PROCESS of how INSURERS handle cancellations, especially direct debit cancellations, missed payments and reinstatement.</a:t>
            </a:r>
          </a:p>
          <a:p>
            <a:pPr marL="0" indent="0">
              <a:buNone/>
            </a:pPr>
            <a:endParaRPr lang="en-GB" sz="1800" dirty="0"/>
          </a:p>
          <a:p>
            <a:pPr marL="0" indent="0">
              <a:buNone/>
            </a:pPr>
            <a:r>
              <a:rPr lang="en-GB" sz="1800" dirty="0"/>
              <a:t>Then how BROKERS work in tandem with insurers to MINIMISE cancellations and maximise RECOVERY/RESINTATEMENTS</a:t>
            </a:r>
          </a:p>
          <a:p>
            <a:pPr marL="0" indent="0">
              <a:buNone/>
            </a:pPr>
            <a:endParaRPr lang="en-GB" sz="1800" dirty="0"/>
          </a:p>
        </p:txBody>
      </p:sp>
    </p:spTree>
    <p:extLst>
      <p:ext uri="{BB962C8B-B14F-4D97-AF65-F5344CB8AC3E}">
        <p14:creationId xmlns:p14="http://schemas.microsoft.com/office/powerpoint/2010/main" val="2363597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A4589DD-2467-5883-C56D-53513556FCDD}"/>
              </a:ext>
            </a:extLst>
          </p:cNvPr>
          <p:cNvSpPr/>
          <p:nvPr/>
        </p:nvSpPr>
        <p:spPr>
          <a:xfrm>
            <a:off x="0" y="985736"/>
            <a:ext cx="9144000" cy="648510"/>
          </a:xfrm>
          <a:prstGeom prst="rect">
            <a:avLst/>
          </a:prstGeom>
          <a:solidFill>
            <a:srgbClr val="101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BC67ECF9-CE93-4994-82D6-DB6AF34E6497}"/>
              </a:ext>
            </a:extLst>
          </p:cNvPr>
          <p:cNvSpPr>
            <a:spLocks noGrp="1"/>
          </p:cNvSpPr>
          <p:nvPr>
            <p:ph type="title"/>
          </p:nvPr>
        </p:nvSpPr>
        <p:spPr>
          <a:xfrm>
            <a:off x="457200" y="1048967"/>
            <a:ext cx="8229600" cy="522048"/>
          </a:xfrm>
        </p:spPr>
        <p:txBody>
          <a:bodyPr>
            <a:normAutofit/>
          </a:bodyPr>
          <a:lstStyle/>
          <a:p>
            <a:pPr algn="l"/>
            <a:r>
              <a:rPr lang="en-GB" sz="2800" dirty="0">
                <a:solidFill>
                  <a:schemeClr val="bg1"/>
                </a:solidFill>
                <a:latin typeface="+mn-lt"/>
              </a:rPr>
              <a:t>How we have arrived at this guidance</a:t>
            </a:r>
            <a:endParaRPr lang="en-US" sz="2800" dirty="0">
              <a:solidFill>
                <a:schemeClr val="bg1"/>
              </a:solidFill>
              <a:latin typeface="+mn-lt"/>
            </a:endParaRPr>
          </a:p>
        </p:txBody>
      </p:sp>
      <p:sp>
        <p:nvSpPr>
          <p:cNvPr id="19" name="Content Placeholder 18">
            <a:extLst>
              <a:ext uri="{FF2B5EF4-FFF2-40B4-BE49-F238E27FC236}">
                <a16:creationId xmlns:a16="http://schemas.microsoft.com/office/drawing/2014/main" id="{F0130B01-706B-4FF8-A781-FFFDE7152AFC}"/>
              </a:ext>
            </a:extLst>
          </p:cNvPr>
          <p:cNvSpPr>
            <a:spLocks noGrp="1"/>
          </p:cNvSpPr>
          <p:nvPr>
            <p:ph idx="1"/>
          </p:nvPr>
        </p:nvSpPr>
        <p:spPr>
          <a:xfrm>
            <a:off x="457200" y="2060646"/>
            <a:ext cx="8229600" cy="4525963"/>
          </a:xfrm>
        </p:spPr>
        <p:txBody>
          <a:bodyPr>
            <a:normAutofit/>
          </a:bodyPr>
          <a:lstStyle/>
          <a:p>
            <a:pPr marL="0" indent="0">
              <a:buNone/>
            </a:pPr>
            <a:r>
              <a:rPr lang="en-GB" sz="1800" dirty="0"/>
              <a:t>We have mapped the cancellation processes of many insurers across different insurance markets;</a:t>
            </a:r>
          </a:p>
          <a:p>
            <a:pPr marL="0" indent="0">
              <a:buNone/>
            </a:pPr>
            <a:endParaRPr lang="en-GB" sz="1800" dirty="0"/>
          </a:p>
          <a:p>
            <a:pPr>
              <a:buFont typeface="Wingdings" panose="05000000000000000000" pitchFamily="2" charset="2"/>
              <a:buChar char="v"/>
            </a:pPr>
            <a:r>
              <a:rPr lang="en-GB" sz="1800" dirty="0"/>
              <a:t>Life Insurance</a:t>
            </a:r>
          </a:p>
          <a:p>
            <a:pPr>
              <a:buFont typeface="Wingdings" panose="05000000000000000000" pitchFamily="2" charset="2"/>
              <a:buChar char="v"/>
            </a:pPr>
            <a:r>
              <a:rPr lang="en-GB" sz="1800" dirty="0"/>
              <a:t>Over 50’s</a:t>
            </a:r>
          </a:p>
          <a:p>
            <a:pPr>
              <a:buFont typeface="Wingdings" panose="05000000000000000000" pitchFamily="2" charset="2"/>
              <a:buChar char="v"/>
            </a:pPr>
            <a:r>
              <a:rPr lang="en-GB" sz="1800" dirty="0"/>
              <a:t>Income Protection</a:t>
            </a:r>
          </a:p>
          <a:p>
            <a:pPr>
              <a:buFont typeface="Wingdings" panose="05000000000000000000" pitchFamily="2" charset="2"/>
              <a:buChar char="v"/>
            </a:pPr>
            <a:r>
              <a:rPr lang="en-GB" sz="1800" dirty="0"/>
              <a:t>Private Medical Insurance</a:t>
            </a:r>
          </a:p>
          <a:p>
            <a:pPr>
              <a:buFont typeface="Wingdings" panose="05000000000000000000" pitchFamily="2" charset="2"/>
              <a:buChar char="v"/>
            </a:pPr>
            <a:r>
              <a:rPr lang="en-GB" sz="1800" dirty="0"/>
              <a:t>Accident &amp; Sickness Cover</a:t>
            </a:r>
          </a:p>
          <a:p>
            <a:pPr marL="0" indent="0">
              <a:buNone/>
            </a:pPr>
            <a:endParaRPr lang="en-GB" sz="1800" dirty="0"/>
          </a:p>
          <a:p>
            <a:pPr marL="0" indent="0">
              <a:buNone/>
            </a:pPr>
            <a:r>
              <a:rPr lang="en-GB" sz="1800" dirty="0"/>
              <a:t>All are discretionary purchase insurance and all paid monthly by direct debit.</a:t>
            </a:r>
          </a:p>
        </p:txBody>
      </p:sp>
    </p:spTree>
    <p:extLst>
      <p:ext uri="{BB962C8B-B14F-4D97-AF65-F5344CB8AC3E}">
        <p14:creationId xmlns:p14="http://schemas.microsoft.com/office/powerpoint/2010/main" val="902334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D9A1F4-C4E3-8481-181E-7FF47A4422E1}"/>
              </a:ext>
            </a:extLst>
          </p:cNvPr>
          <p:cNvSpPr/>
          <p:nvPr/>
        </p:nvSpPr>
        <p:spPr>
          <a:xfrm>
            <a:off x="0" y="1134894"/>
            <a:ext cx="9144000" cy="648510"/>
          </a:xfrm>
          <a:prstGeom prst="rect">
            <a:avLst/>
          </a:prstGeom>
          <a:solidFill>
            <a:srgbClr val="101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BC67ECF9-CE93-4994-82D6-DB6AF34E6497}"/>
              </a:ext>
            </a:extLst>
          </p:cNvPr>
          <p:cNvSpPr>
            <a:spLocks noGrp="1"/>
          </p:cNvSpPr>
          <p:nvPr>
            <p:ph type="title"/>
          </p:nvPr>
        </p:nvSpPr>
        <p:spPr>
          <a:xfrm>
            <a:off x="457200" y="882370"/>
            <a:ext cx="8229600" cy="1143000"/>
          </a:xfrm>
        </p:spPr>
        <p:txBody>
          <a:bodyPr>
            <a:normAutofit/>
          </a:bodyPr>
          <a:lstStyle/>
          <a:p>
            <a:pPr algn="l"/>
            <a:r>
              <a:rPr lang="en-GB" sz="2800" dirty="0">
                <a:solidFill>
                  <a:schemeClr val="bg1"/>
                </a:solidFill>
                <a:latin typeface="+mn-lt"/>
              </a:rPr>
              <a:t>Insurers who have contributed</a:t>
            </a:r>
            <a:endParaRPr lang="en-US" sz="2800" dirty="0">
              <a:solidFill>
                <a:schemeClr val="bg1"/>
              </a:solidFill>
              <a:latin typeface="+mn-lt"/>
            </a:endParaRPr>
          </a:p>
        </p:txBody>
      </p:sp>
      <p:grpSp>
        <p:nvGrpSpPr>
          <p:cNvPr id="3" name="Group 2">
            <a:extLst>
              <a:ext uri="{FF2B5EF4-FFF2-40B4-BE49-F238E27FC236}">
                <a16:creationId xmlns:a16="http://schemas.microsoft.com/office/drawing/2014/main" id="{FCF6BC24-0F48-4A7E-367F-38C065FDBA40}"/>
              </a:ext>
            </a:extLst>
          </p:cNvPr>
          <p:cNvGrpSpPr/>
          <p:nvPr/>
        </p:nvGrpSpPr>
        <p:grpSpPr>
          <a:xfrm>
            <a:off x="968500" y="2185408"/>
            <a:ext cx="7571419" cy="3966727"/>
            <a:chOff x="968500" y="1731451"/>
            <a:chExt cx="7571419" cy="3966727"/>
          </a:xfrm>
        </p:grpSpPr>
        <p:pic>
          <p:nvPicPr>
            <p:cNvPr id="5" name="Picture 4">
              <a:extLst>
                <a:ext uri="{FF2B5EF4-FFF2-40B4-BE49-F238E27FC236}">
                  <a16:creationId xmlns:a16="http://schemas.microsoft.com/office/drawing/2014/main" id="{29796CD1-CF63-4AF8-B8AE-B6D10B10FE7A}"/>
                </a:ext>
              </a:extLst>
            </p:cNvPr>
            <p:cNvPicPr>
              <a:picLocks noChangeAspect="1"/>
            </p:cNvPicPr>
            <p:nvPr/>
          </p:nvPicPr>
          <p:blipFill>
            <a:blip r:embed="rId3"/>
            <a:stretch>
              <a:fillRect/>
            </a:stretch>
          </p:blipFill>
          <p:spPr>
            <a:xfrm>
              <a:off x="1018478" y="1731451"/>
              <a:ext cx="3386137" cy="1963146"/>
            </a:xfrm>
            <a:prstGeom prst="rect">
              <a:avLst/>
            </a:prstGeom>
          </p:spPr>
        </p:pic>
        <p:pic>
          <p:nvPicPr>
            <p:cNvPr id="7" name="Picture 6">
              <a:extLst>
                <a:ext uri="{FF2B5EF4-FFF2-40B4-BE49-F238E27FC236}">
                  <a16:creationId xmlns:a16="http://schemas.microsoft.com/office/drawing/2014/main" id="{1D8F77EB-3B77-4C61-B760-732B82BDC388}"/>
                </a:ext>
              </a:extLst>
            </p:cNvPr>
            <p:cNvPicPr>
              <a:picLocks noChangeAspect="1"/>
            </p:cNvPicPr>
            <p:nvPr/>
          </p:nvPicPr>
          <p:blipFill>
            <a:blip r:embed="rId4"/>
            <a:stretch>
              <a:fillRect/>
            </a:stretch>
          </p:blipFill>
          <p:spPr>
            <a:xfrm>
              <a:off x="4404615" y="1898255"/>
              <a:ext cx="1209077" cy="1470335"/>
            </a:xfrm>
            <a:prstGeom prst="rect">
              <a:avLst/>
            </a:prstGeom>
          </p:spPr>
        </p:pic>
        <p:pic>
          <p:nvPicPr>
            <p:cNvPr id="8" name="Picture 7">
              <a:extLst>
                <a:ext uri="{FF2B5EF4-FFF2-40B4-BE49-F238E27FC236}">
                  <a16:creationId xmlns:a16="http://schemas.microsoft.com/office/drawing/2014/main" id="{1EC8299F-14C8-48D1-9519-8F98A86AB0B6}"/>
                </a:ext>
              </a:extLst>
            </p:cNvPr>
            <p:cNvPicPr>
              <a:picLocks noChangeAspect="1"/>
            </p:cNvPicPr>
            <p:nvPr/>
          </p:nvPicPr>
          <p:blipFill>
            <a:blip r:embed="rId5"/>
            <a:stretch>
              <a:fillRect/>
            </a:stretch>
          </p:blipFill>
          <p:spPr>
            <a:xfrm>
              <a:off x="968500" y="3767392"/>
              <a:ext cx="1262932" cy="1142989"/>
            </a:xfrm>
            <a:prstGeom prst="rect">
              <a:avLst/>
            </a:prstGeom>
          </p:spPr>
        </p:pic>
        <p:pic>
          <p:nvPicPr>
            <p:cNvPr id="9" name="Picture 8">
              <a:extLst>
                <a:ext uri="{FF2B5EF4-FFF2-40B4-BE49-F238E27FC236}">
                  <a16:creationId xmlns:a16="http://schemas.microsoft.com/office/drawing/2014/main" id="{3C0B4BA8-FD11-4EAD-971E-99D438606748}"/>
                </a:ext>
              </a:extLst>
            </p:cNvPr>
            <p:cNvPicPr>
              <a:picLocks noChangeAspect="1"/>
            </p:cNvPicPr>
            <p:nvPr/>
          </p:nvPicPr>
          <p:blipFill>
            <a:blip r:embed="rId6"/>
            <a:stretch>
              <a:fillRect/>
            </a:stretch>
          </p:blipFill>
          <p:spPr>
            <a:xfrm>
              <a:off x="5721080" y="1959753"/>
              <a:ext cx="1352858" cy="615982"/>
            </a:xfrm>
            <a:prstGeom prst="rect">
              <a:avLst/>
            </a:prstGeom>
          </p:spPr>
        </p:pic>
        <p:pic>
          <p:nvPicPr>
            <p:cNvPr id="11" name="Picture 10">
              <a:extLst>
                <a:ext uri="{FF2B5EF4-FFF2-40B4-BE49-F238E27FC236}">
                  <a16:creationId xmlns:a16="http://schemas.microsoft.com/office/drawing/2014/main" id="{870D8A79-50BA-4EF1-9B02-7676C9739CF4}"/>
                </a:ext>
              </a:extLst>
            </p:cNvPr>
            <p:cNvPicPr>
              <a:picLocks noChangeAspect="1"/>
            </p:cNvPicPr>
            <p:nvPr/>
          </p:nvPicPr>
          <p:blipFill>
            <a:blip r:embed="rId7"/>
            <a:stretch>
              <a:fillRect/>
            </a:stretch>
          </p:blipFill>
          <p:spPr>
            <a:xfrm>
              <a:off x="5721080" y="2691159"/>
              <a:ext cx="1252446" cy="853382"/>
            </a:xfrm>
            <a:prstGeom prst="rect">
              <a:avLst/>
            </a:prstGeom>
          </p:spPr>
        </p:pic>
        <p:pic>
          <p:nvPicPr>
            <p:cNvPr id="13" name="Picture 12">
              <a:extLst>
                <a:ext uri="{FF2B5EF4-FFF2-40B4-BE49-F238E27FC236}">
                  <a16:creationId xmlns:a16="http://schemas.microsoft.com/office/drawing/2014/main" id="{6E156547-58D8-4857-B699-35DD28594FAF}"/>
                </a:ext>
              </a:extLst>
            </p:cNvPr>
            <p:cNvPicPr>
              <a:picLocks noChangeAspect="1"/>
            </p:cNvPicPr>
            <p:nvPr/>
          </p:nvPicPr>
          <p:blipFill>
            <a:blip r:embed="rId8"/>
            <a:stretch>
              <a:fillRect/>
            </a:stretch>
          </p:blipFill>
          <p:spPr>
            <a:xfrm>
              <a:off x="7104693" y="1898255"/>
              <a:ext cx="1292550" cy="615981"/>
            </a:xfrm>
            <a:prstGeom prst="rect">
              <a:avLst/>
            </a:prstGeom>
          </p:spPr>
        </p:pic>
        <p:pic>
          <p:nvPicPr>
            <p:cNvPr id="14" name="Picture 13">
              <a:extLst>
                <a:ext uri="{FF2B5EF4-FFF2-40B4-BE49-F238E27FC236}">
                  <a16:creationId xmlns:a16="http://schemas.microsoft.com/office/drawing/2014/main" id="{34C7FEBF-87D8-4DD4-B0E4-4E3195B633CE}"/>
                </a:ext>
              </a:extLst>
            </p:cNvPr>
            <p:cNvPicPr>
              <a:picLocks noChangeAspect="1"/>
            </p:cNvPicPr>
            <p:nvPr/>
          </p:nvPicPr>
          <p:blipFill>
            <a:blip r:embed="rId9"/>
            <a:stretch>
              <a:fillRect/>
            </a:stretch>
          </p:blipFill>
          <p:spPr>
            <a:xfrm>
              <a:off x="2231432" y="3921000"/>
              <a:ext cx="1086484" cy="762980"/>
            </a:xfrm>
            <a:prstGeom prst="rect">
              <a:avLst/>
            </a:prstGeom>
          </p:spPr>
        </p:pic>
        <p:pic>
          <p:nvPicPr>
            <p:cNvPr id="35842" name="Picture 2" descr="Image result for AXA">
              <a:extLst>
                <a:ext uri="{FF2B5EF4-FFF2-40B4-BE49-F238E27FC236}">
                  <a16:creationId xmlns:a16="http://schemas.microsoft.com/office/drawing/2014/main" id="{EECF7A2C-77A8-4200-94A5-6ADB809AEC6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55381" y="3947451"/>
              <a:ext cx="720299" cy="72029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156F80EB-55C0-4711-8996-AA8158A2B22D}"/>
                </a:ext>
              </a:extLst>
            </p:cNvPr>
            <p:cNvPicPr>
              <a:picLocks noChangeAspect="1"/>
            </p:cNvPicPr>
            <p:nvPr/>
          </p:nvPicPr>
          <p:blipFill>
            <a:blip r:embed="rId11"/>
            <a:stretch>
              <a:fillRect/>
            </a:stretch>
          </p:blipFill>
          <p:spPr>
            <a:xfrm>
              <a:off x="5892229" y="4007724"/>
              <a:ext cx="1010559" cy="551214"/>
            </a:xfrm>
            <a:prstGeom prst="rect">
              <a:avLst/>
            </a:prstGeom>
          </p:spPr>
        </p:pic>
        <p:pic>
          <p:nvPicPr>
            <p:cNvPr id="17" name="Picture 16">
              <a:extLst>
                <a:ext uri="{FF2B5EF4-FFF2-40B4-BE49-F238E27FC236}">
                  <a16:creationId xmlns:a16="http://schemas.microsoft.com/office/drawing/2014/main" id="{7FD2317D-8F57-4093-A49C-60D75257BDDC}"/>
                </a:ext>
              </a:extLst>
            </p:cNvPr>
            <p:cNvPicPr>
              <a:picLocks noChangeAspect="1"/>
            </p:cNvPicPr>
            <p:nvPr/>
          </p:nvPicPr>
          <p:blipFill>
            <a:blip r:embed="rId12"/>
            <a:stretch>
              <a:fillRect/>
            </a:stretch>
          </p:blipFill>
          <p:spPr>
            <a:xfrm>
              <a:off x="7041585" y="2787265"/>
              <a:ext cx="1498334" cy="766726"/>
            </a:xfrm>
            <a:prstGeom prst="rect">
              <a:avLst/>
            </a:prstGeom>
          </p:spPr>
        </p:pic>
        <p:pic>
          <p:nvPicPr>
            <p:cNvPr id="18" name="Picture 17">
              <a:extLst>
                <a:ext uri="{FF2B5EF4-FFF2-40B4-BE49-F238E27FC236}">
                  <a16:creationId xmlns:a16="http://schemas.microsoft.com/office/drawing/2014/main" id="{7DBD1F8F-083D-49EF-BAEC-EF6BCB200E31}"/>
                </a:ext>
              </a:extLst>
            </p:cNvPr>
            <p:cNvPicPr>
              <a:picLocks noChangeAspect="1"/>
            </p:cNvPicPr>
            <p:nvPr/>
          </p:nvPicPr>
          <p:blipFill>
            <a:blip r:embed="rId13"/>
            <a:stretch>
              <a:fillRect/>
            </a:stretch>
          </p:blipFill>
          <p:spPr>
            <a:xfrm>
              <a:off x="7178751" y="3876977"/>
              <a:ext cx="1350142" cy="927056"/>
            </a:xfrm>
            <a:prstGeom prst="rect">
              <a:avLst/>
            </a:prstGeom>
          </p:spPr>
        </p:pic>
        <p:pic>
          <p:nvPicPr>
            <p:cNvPr id="20" name="Picture 19">
              <a:extLst>
                <a:ext uri="{FF2B5EF4-FFF2-40B4-BE49-F238E27FC236}">
                  <a16:creationId xmlns:a16="http://schemas.microsoft.com/office/drawing/2014/main" id="{EA1678C9-A905-4400-A6EA-98723804CBDE}"/>
                </a:ext>
              </a:extLst>
            </p:cNvPr>
            <p:cNvPicPr>
              <a:picLocks noChangeAspect="1"/>
            </p:cNvPicPr>
            <p:nvPr/>
          </p:nvPicPr>
          <p:blipFill>
            <a:blip r:embed="rId14"/>
            <a:stretch>
              <a:fillRect/>
            </a:stretch>
          </p:blipFill>
          <p:spPr>
            <a:xfrm>
              <a:off x="4508661" y="3966689"/>
              <a:ext cx="1093459" cy="629873"/>
            </a:xfrm>
            <a:prstGeom prst="rect">
              <a:avLst/>
            </a:prstGeom>
          </p:spPr>
        </p:pic>
        <p:pic>
          <p:nvPicPr>
            <p:cNvPr id="21" name="Picture 20">
              <a:extLst>
                <a:ext uri="{FF2B5EF4-FFF2-40B4-BE49-F238E27FC236}">
                  <a16:creationId xmlns:a16="http://schemas.microsoft.com/office/drawing/2014/main" id="{DBD4D307-2AFE-4E0B-9AA0-E01F9FBC91D5}"/>
                </a:ext>
              </a:extLst>
            </p:cNvPr>
            <p:cNvPicPr>
              <a:picLocks noChangeAspect="1"/>
            </p:cNvPicPr>
            <p:nvPr/>
          </p:nvPicPr>
          <p:blipFill>
            <a:blip r:embed="rId15"/>
            <a:stretch>
              <a:fillRect/>
            </a:stretch>
          </p:blipFill>
          <p:spPr>
            <a:xfrm>
              <a:off x="1018478" y="4947590"/>
              <a:ext cx="1123950" cy="590550"/>
            </a:xfrm>
            <a:prstGeom prst="rect">
              <a:avLst/>
            </a:prstGeom>
          </p:spPr>
        </p:pic>
        <p:pic>
          <p:nvPicPr>
            <p:cNvPr id="23" name="Picture 22">
              <a:extLst>
                <a:ext uri="{FF2B5EF4-FFF2-40B4-BE49-F238E27FC236}">
                  <a16:creationId xmlns:a16="http://schemas.microsoft.com/office/drawing/2014/main" id="{222D506F-4326-416A-9C26-02C89646E55C}"/>
                </a:ext>
              </a:extLst>
            </p:cNvPr>
            <p:cNvPicPr>
              <a:picLocks noChangeAspect="1"/>
            </p:cNvPicPr>
            <p:nvPr/>
          </p:nvPicPr>
          <p:blipFill>
            <a:blip r:embed="rId16"/>
            <a:stretch>
              <a:fillRect/>
            </a:stretch>
          </p:blipFill>
          <p:spPr>
            <a:xfrm>
              <a:off x="2119780" y="4831403"/>
              <a:ext cx="1409700" cy="866775"/>
            </a:xfrm>
            <a:prstGeom prst="rect">
              <a:avLst/>
            </a:prstGeom>
          </p:spPr>
        </p:pic>
        <p:pic>
          <p:nvPicPr>
            <p:cNvPr id="24" name="Picture 23">
              <a:extLst>
                <a:ext uri="{FF2B5EF4-FFF2-40B4-BE49-F238E27FC236}">
                  <a16:creationId xmlns:a16="http://schemas.microsoft.com/office/drawing/2014/main" id="{5B54C558-EE94-4DD5-AB17-E20A155E7121}"/>
                </a:ext>
              </a:extLst>
            </p:cNvPr>
            <p:cNvPicPr>
              <a:picLocks noChangeAspect="1"/>
            </p:cNvPicPr>
            <p:nvPr/>
          </p:nvPicPr>
          <p:blipFill>
            <a:blip r:embed="rId17"/>
            <a:stretch>
              <a:fillRect/>
            </a:stretch>
          </p:blipFill>
          <p:spPr>
            <a:xfrm>
              <a:off x="4471517" y="5094792"/>
              <a:ext cx="1209077" cy="407753"/>
            </a:xfrm>
            <a:prstGeom prst="rect">
              <a:avLst/>
            </a:prstGeom>
          </p:spPr>
        </p:pic>
        <p:pic>
          <p:nvPicPr>
            <p:cNvPr id="25" name="Picture 24">
              <a:extLst>
                <a:ext uri="{FF2B5EF4-FFF2-40B4-BE49-F238E27FC236}">
                  <a16:creationId xmlns:a16="http://schemas.microsoft.com/office/drawing/2014/main" id="{64CA0ABB-4B2F-4D04-B6CC-9267B32419D8}"/>
                </a:ext>
              </a:extLst>
            </p:cNvPr>
            <p:cNvPicPr>
              <a:picLocks noChangeAspect="1"/>
            </p:cNvPicPr>
            <p:nvPr/>
          </p:nvPicPr>
          <p:blipFill>
            <a:blip r:embed="rId18"/>
            <a:stretch>
              <a:fillRect/>
            </a:stretch>
          </p:blipFill>
          <p:spPr>
            <a:xfrm>
              <a:off x="5987003" y="4914541"/>
              <a:ext cx="915785" cy="671782"/>
            </a:xfrm>
            <a:prstGeom prst="rect">
              <a:avLst/>
            </a:prstGeom>
          </p:spPr>
        </p:pic>
        <p:pic>
          <p:nvPicPr>
            <p:cNvPr id="27" name="Picture 26">
              <a:extLst>
                <a:ext uri="{FF2B5EF4-FFF2-40B4-BE49-F238E27FC236}">
                  <a16:creationId xmlns:a16="http://schemas.microsoft.com/office/drawing/2014/main" id="{5E96F08F-AD86-4D78-A1A7-FC5306D63E50}"/>
                </a:ext>
              </a:extLst>
            </p:cNvPr>
            <p:cNvPicPr>
              <a:picLocks noChangeAspect="1"/>
            </p:cNvPicPr>
            <p:nvPr/>
          </p:nvPicPr>
          <p:blipFill>
            <a:blip r:embed="rId19"/>
            <a:stretch>
              <a:fillRect/>
            </a:stretch>
          </p:blipFill>
          <p:spPr>
            <a:xfrm>
              <a:off x="3438027" y="5141192"/>
              <a:ext cx="955005" cy="218480"/>
            </a:xfrm>
            <a:prstGeom prst="rect">
              <a:avLst/>
            </a:prstGeom>
          </p:spPr>
        </p:pic>
        <p:pic>
          <p:nvPicPr>
            <p:cNvPr id="35844" name="Picture 4" descr="Image result for scottish widows">
              <a:extLst>
                <a:ext uri="{FF2B5EF4-FFF2-40B4-BE49-F238E27FC236}">
                  <a16:creationId xmlns:a16="http://schemas.microsoft.com/office/drawing/2014/main" id="{31AC31D9-A139-456C-95A8-85E1EB2B3993}"/>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261568" y="5141008"/>
              <a:ext cx="1233605" cy="2447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66317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2DCE66-BD4A-26CD-6CB0-502F927CD9BE}"/>
              </a:ext>
            </a:extLst>
          </p:cNvPr>
          <p:cNvSpPr/>
          <p:nvPr/>
        </p:nvSpPr>
        <p:spPr>
          <a:xfrm>
            <a:off x="0" y="985736"/>
            <a:ext cx="9144000" cy="648510"/>
          </a:xfrm>
          <a:prstGeom prst="rect">
            <a:avLst/>
          </a:prstGeom>
          <a:solidFill>
            <a:srgbClr val="101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BC67ECF9-CE93-4994-82D6-DB6AF34E6497}"/>
              </a:ext>
            </a:extLst>
          </p:cNvPr>
          <p:cNvSpPr>
            <a:spLocks noGrp="1"/>
          </p:cNvSpPr>
          <p:nvPr>
            <p:ph type="title"/>
          </p:nvPr>
        </p:nvSpPr>
        <p:spPr>
          <a:xfrm>
            <a:off x="457200" y="1035505"/>
            <a:ext cx="8229600" cy="548971"/>
          </a:xfrm>
        </p:spPr>
        <p:txBody>
          <a:bodyPr>
            <a:normAutofit/>
          </a:bodyPr>
          <a:lstStyle/>
          <a:p>
            <a:pPr algn="l"/>
            <a:r>
              <a:rPr lang="en-GB" sz="2800" dirty="0">
                <a:solidFill>
                  <a:schemeClr val="bg1"/>
                </a:solidFill>
                <a:latin typeface="+mn-lt"/>
              </a:rPr>
              <a:t>How we have arrived at this guidance </a:t>
            </a:r>
            <a:r>
              <a:rPr lang="en-GB" sz="1800" dirty="0">
                <a:solidFill>
                  <a:schemeClr val="bg1"/>
                </a:solidFill>
                <a:latin typeface="+mn-lt"/>
              </a:rPr>
              <a:t>(a significant piece of work)</a:t>
            </a:r>
            <a:endParaRPr lang="en-US" sz="1800" dirty="0">
              <a:solidFill>
                <a:schemeClr val="bg1"/>
              </a:solidFill>
              <a:latin typeface="+mn-lt"/>
            </a:endParaRPr>
          </a:p>
        </p:txBody>
      </p:sp>
      <p:pic>
        <p:nvPicPr>
          <p:cNvPr id="3" name="Picture 2">
            <a:extLst>
              <a:ext uri="{FF2B5EF4-FFF2-40B4-BE49-F238E27FC236}">
                <a16:creationId xmlns:a16="http://schemas.microsoft.com/office/drawing/2014/main" id="{3860EA80-2AD5-46CE-A12E-67C7D2814A2A}"/>
              </a:ext>
            </a:extLst>
          </p:cNvPr>
          <p:cNvPicPr>
            <a:picLocks noChangeAspect="1"/>
          </p:cNvPicPr>
          <p:nvPr/>
        </p:nvPicPr>
        <p:blipFill>
          <a:blip r:embed="rId3"/>
          <a:stretch>
            <a:fillRect/>
          </a:stretch>
        </p:blipFill>
        <p:spPr>
          <a:xfrm>
            <a:off x="801715" y="1974851"/>
            <a:ext cx="7540570" cy="4235423"/>
          </a:xfrm>
          <a:prstGeom prst="rect">
            <a:avLst/>
          </a:prstGeom>
        </p:spPr>
      </p:pic>
    </p:spTree>
    <p:extLst>
      <p:ext uri="{BB962C8B-B14F-4D97-AF65-F5344CB8AC3E}">
        <p14:creationId xmlns:p14="http://schemas.microsoft.com/office/powerpoint/2010/main" val="1234968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96B84F-E6A0-98D1-62E3-E4A1A506E88B}"/>
              </a:ext>
            </a:extLst>
          </p:cNvPr>
          <p:cNvSpPr/>
          <p:nvPr/>
        </p:nvSpPr>
        <p:spPr>
          <a:xfrm>
            <a:off x="0" y="985736"/>
            <a:ext cx="9144000" cy="648510"/>
          </a:xfrm>
          <a:prstGeom prst="rect">
            <a:avLst/>
          </a:prstGeom>
          <a:solidFill>
            <a:srgbClr val="101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BC67ECF9-CE93-4994-82D6-DB6AF34E6497}"/>
              </a:ext>
            </a:extLst>
          </p:cNvPr>
          <p:cNvSpPr>
            <a:spLocks noGrp="1"/>
          </p:cNvSpPr>
          <p:nvPr>
            <p:ph type="title"/>
          </p:nvPr>
        </p:nvSpPr>
        <p:spPr>
          <a:xfrm>
            <a:off x="457200" y="1123054"/>
            <a:ext cx="8229600" cy="373873"/>
          </a:xfrm>
        </p:spPr>
        <p:txBody>
          <a:bodyPr>
            <a:normAutofit fontScale="90000"/>
          </a:bodyPr>
          <a:lstStyle/>
          <a:p>
            <a:pPr algn="l"/>
            <a:r>
              <a:rPr lang="en-GB" sz="2800" dirty="0">
                <a:solidFill>
                  <a:schemeClr val="bg1"/>
                </a:solidFill>
                <a:latin typeface="+mn-lt"/>
              </a:rPr>
              <a:t>Our Findings</a:t>
            </a:r>
            <a:endParaRPr lang="en-US" sz="2800" dirty="0">
              <a:solidFill>
                <a:schemeClr val="bg1"/>
              </a:solidFill>
              <a:latin typeface="+mn-lt"/>
            </a:endParaRPr>
          </a:p>
        </p:txBody>
      </p:sp>
      <p:sp>
        <p:nvSpPr>
          <p:cNvPr id="19" name="Content Placeholder 18">
            <a:extLst>
              <a:ext uri="{FF2B5EF4-FFF2-40B4-BE49-F238E27FC236}">
                <a16:creationId xmlns:a16="http://schemas.microsoft.com/office/drawing/2014/main" id="{F0130B01-706B-4FF8-A781-FFFDE7152AFC}"/>
              </a:ext>
            </a:extLst>
          </p:cNvPr>
          <p:cNvSpPr>
            <a:spLocks noGrp="1"/>
          </p:cNvSpPr>
          <p:nvPr>
            <p:ph idx="1"/>
          </p:nvPr>
        </p:nvSpPr>
        <p:spPr>
          <a:xfrm>
            <a:off x="457200" y="1777521"/>
            <a:ext cx="8229600" cy="4525963"/>
          </a:xfrm>
        </p:spPr>
        <p:txBody>
          <a:bodyPr>
            <a:normAutofit/>
          </a:bodyPr>
          <a:lstStyle/>
          <a:p>
            <a:pPr marL="0" indent="0">
              <a:buNone/>
            </a:pPr>
            <a:r>
              <a:rPr lang="en-GB" sz="1800" dirty="0"/>
              <a:t>We have discovered a wide variety of approaches where use of letters, text, calls and emails were all used in a plethora of ways - we can now spot best practice.</a:t>
            </a:r>
          </a:p>
          <a:p>
            <a:pPr marL="0" indent="0">
              <a:buNone/>
            </a:pPr>
            <a:endParaRPr lang="en-GB" sz="1800" dirty="0"/>
          </a:p>
          <a:p>
            <a:pPr marL="0" indent="0">
              <a:buNone/>
            </a:pPr>
            <a:r>
              <a:rPr lang="en-GB" sz="1800" dirty="0"/>
              <a:t>We cross-referenced the insurer processes against our retention rates (first 2 years) to establish consistency between performance and process.</a:t>
            </a:r>
          </a:p>
          <a:p>
            <a:pPr marL="0" indent="0">
              <a:buNone/>
            </a:pPr>
            <a:endParaRPr lang="en-GB" sz="1800" dirty="0"/>
          </a:p>
          <a:p>
            <a:pPr marL="0" indent="0">
              <a:buNone/>
            </a:pPr>
            <a:r>
              <a:rPr lang="en-GB" sz="1800" dirty="0"/>
              <a:t>By looking across the different market sectors, LIFE, HEALTH and GI INCOME PROTECTION we have gained a unique perspective on this matter and can share helpful guidance and best practice, for all firms to benefit.</a:t>
            </a:r>
          </a:p>
          <a:p>
            <a:pPr marL="0" indent="0">
              <a:buNone/>
            </a:pPr>
            <a:endParaRPr lang="en-GB" sz="1800" dirty="0"/>
          </a:p>
          <a:p>
            <a:pPr marL="0" indent="0">
              <a:buNone/>
            </a:pPr>
            <a:r>
              <a:rPr lang="en-GB" sz="1800" dirty="0"/>
              <a:t>Included: </a:t>
            </a:r>
          </a:p>
          <a:p>
            <a:r>
              <a:rPr lang="en-GB" sz="1800" dirty="0"/>
              <a:t>	Key findings</a:t>
            </a:r>
          </a:p>
          <a:p>
            <a:r>
              <a:rPr lang="en-GB" sz="1800" dirty="0"/>
              <a:t>        	Suggested Process</a:t>
            </a:r>
          </a:p>
          <a:p>
            <a:r>
              <a:rPr lang="en-GB" sz="1800" dirty="0"/>
              <a:t>	Suggested Letters and Texts</a:t>
            </a:r>
          </a:p>
        </p:txBody>
      </p:sp>
    </p:spTree>
    <p:extLst>
      <p:ext uri="{BB962C8B-B14F-4D97-AF65-F5344CB8AC3E}">
        <p14:creationId xmlns:p14="http://schemas.microsoft.com/office/powerpoint/2010/main" val="271691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E09A3C4-7FE8-4603-618D-5328FB63062A}"/>
              </a:ext>
            </a:extLst>
          </p:cNvPr>
          <p:cNvSpPr/>
          <p:nvPr/>
        </p:nvSpPr>
        <p:spPr>
          <a:xfrm>
            <a:off x="0" y="985736"/>
            <a:ext cx="9144000" cy="648510"/>
          </a:xfrm>
          <a:prstGeom prst="rect">
            <a:avLst/>
          </a:prstGeom>
          <a:solidFill>
            <a:srgbClr val="101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BC67ECF9-CE93-4994-82D6-DB6AF34E6497}"/>
              </a:ext>
            </a:extLst>
          </p:cNvPr>
          <p:cNvSpPr>
            <a:spLocks noGrp="1"/>
          </p:cNvSpPr>
          <p:nvPr>
            <p:ph type="title"/>
          </p:nvPr>
        </p:nvSpPr>
        <p:spPr>
          <a:xfrm>
            <a:off x="457200" y="1099598"/>
            <a:ext cx="8229600" cy="419051"/>
          </a:xfrm>
        </p:spPr>
        <p:txBody>
          <a:bodyPr>
            <a:normAutofit fontScale="90000"/>
          </a:bodyPr>
          <a:lstStyle/>
          <a:p>
            <a:pPr algn="l"/>
            <a:r>
              <a:rPr lang="en-GB" sz="2800" dirty="0">
                <a:solidFill>
                  <a:schemeClr val="bg1"/>
                </a:solidFill>
                <a:latin typeface="+mn-lt"/>
              </a:rPr>
              <a:t>Key Finding 1 - Letters</a:t>
            </a:r>
            <a:endParaRPr lang="en-US" sz="2800" dirty="0">
              <a:solidFill>
                <a:schemeClr val="bg1"/>
              </a:solidFill>
              <a:latin typeface="+mn-lt"/>
            </a:endParaRPr>
          </a:p>
        </p:txBody>
      </p:sp>
      <p:sp>
        <p:nvSpPr>
          <p:cNvPr id="19" name="Content Placeholder 18">
            <a:extLst>
              <a:ext uri="{FF2B5EF4-FFF2-40B4-BE49-F238E27FC236}">
                <a16:creationId xmlns:a16="http://schemas.microsoft.com/office/drawing/2014/main" id="{F0130B01-706B-4FF8-A781-FFFDE7152AFC}"/>
              </a:ext>
            </a:extLst>
          </p:cNvPr>
          <p:cNvSpPr>
            <a:spLocks noGrp="1"/>
          </p:cNvSpPr>
          <p:nvPr>
            <p:ph idx="1"/>
          </p:nvPr>
        </p:nvSpPr>
        <p:spPr>
          <a:xfrm>
            <a:off x="457199" y="1847123"/>
            <a:ext cx="8362545" cy="4500978"/>
          </a:xfrm>
        </p:spPr>
        <p:txBody>
          <a:bodyPr>
            <a:normAutofit fontScale="85000" lnSpcReduction="10000"/>
          </a:bodyPr>
          <a:lstStyle/>
          <a:p>
            <a:r>
              <a:rPr lang="en-GB" sz="1800" dirty="0"/>
              <a:t>The quality of the letter writing has been low, with poor explanations of options, empathy and understanding.</a:t>
            </a:r>
          </a:p>
          <a:p>
            <a:r>
              <a:rPr lang="en-GB" sz="1800" dirty="0"/>
              <a:t>There are few clear calls to action </a:t>
            </a:r>
          </a:p>
          <a:p>
            <a:r>
              <a:rPr lang="en-GB" sz="1800" dirty="0"/>
              <a:t>Intermediary/advice given is rarely acknowledged or suggested</a:t>
            </a:r>
          </a:p>
          <a:p>
            <a:r>
              <a:rPr lang="en-GB" sz="1800" dirty="0">
                <a:solidFill>
                  <a:schemeClr val="tx2"/>
                </a:solidFill>
              </a:rPr>
              <a:t>Shepherds Friendly’s more human touch and style is commended  </a:t>
            </a:r>
          </a:p>
          <a:p>
            <a:r>
              <a:rPr lang="en-GB" sz="1800" dirty="0">
                <a:solidFill>
                  <a:schemeClr val="tx2"/>
                </a:solidFill>
              </a:rPr>
              <a:t>LVs &amp; AIGs inclusion of the brokers contact details is commended      </a:t>
            </a:r>
          </a:p>
          <a:p>
            <a:r>
              <a:rPr lang="en-GB" sz="1800" dirty="0">
                <a:solidFill>
                  <a:schemeClr val="tx2"/>
                </a:solidFill>
              </a:rPr>
              <a:t>Holloway sends a helpful leaflet challenging the clients reasoning for cover</a:t>
            </a:r>
          </a:p>
          <a:p>
            <a:endParaRPr lang="en-GB" sz="1800" dirty="0"/>
          </a:p>
          <a:p>
            <a:endParaRPr lang="en-GB" sz="1800" dirty="0"/>
          </a:p>
          <a:p>
            <a:endParaRPr lang="en-GB" sz="1800" dirty="0"/>
          </a:p>
          <a:p>
            <a:pPr marL="0" indent="0">
              <a:buNone/>
            </a:pPr>
            <a:r>
              <a:rPr lang="en-GB" sz="1800" u="sng" dirty="0">
                <a:solidFill>
                  <a:srgbClr val="00B050"/>
                </a:solidFill>
              </a:rPr>
              <a:t>Guidance</a:t>
            </a:r>
          </a:p>
          <a:p>
            <a:r>
              <a:rPr lang="en-GB" sz="1800" dirty="0">
                <a:solidFill>
                  <a:srgbClr val="00B050"/>
                </a:solidFill>
              </a:rPr>
              <a:t>Review and rewrite letters in ‘plain English’ and consumer friendly</a:t>
            </a:r>
          </a:p>
          <a:p>
            <a:r>
              <a:rPr lang="en-GB" sz="1800" dirty="0">
                <a:solidFill>
                  <a:srgbClr val="00B050"/>
                </a:solidFill>
              </a:rPr>
              <a:t>Clear call to action – Call us on 0800 *******</a:t>
            </a:r>
          </a:p>
          <a:p>
            <a:r>
              <a:rPr lang="en-GB" sz="1800" dirty="0">
                <a:solidFill>
                  <a:srgbClr val="00B050"/>
                </a:solidFill>
              </a:rPr>
              <a:t>Remove any paper direct debit mandates (even if optional – it confuses the requirement)</a:t>
            </a:r>
          </a:p>
          <a:p>
            <a:r>
              <a:rPr lang="en-GB" sz="1800" dirty="0">
                <a:solidFill>
                  <a:srgbClr val="00B050"/>
                </a:solidFill>
              </a:rPr>
              <a:t>State options – change you payment date, change you bank account, pay arrears by credit card</a:t>
            </a:r>
          </a:p>
          <a:p>
            <a:r>
              <a:rPr lang="en-GB" sz="1800" dirty="0">
                <a:solidFill>
                  <a:srgbClr val="00B050"/>
                </a:solidFill>
              </a:rPr>
              <a:t>Include intermediaries Name and Phone number     </a:t>
            </a:r>
          </a:p>
          <a:p>
            <a:r>
              <a:rPr lang="en-GB" sz="1800" dirty="0">
                <a:solidFill>
                  <a:srgbClr val="00B050"/>
                </a:solidFill>
              </a:rPr>
              <a:t>Include content to remind clients why their cover is so important and how would the cope without it.                     </a:t>
            </a:r>
          </a:p>
        </p:txBody>
      </p:sp>
      <p:sp>
        <p:nvSpPr>
          <p:cNvPr id="3" name="TextBox 2">
            <a:extLst>
              <a:ext uri="{FF2B5EF4-FFF2-40B4-BE49-F238E27FC236}">
                <a16:creationId xmlns:a16="http://schemas.microsoft.com/office/drawing/2014/main" id="{334788C8-44EE-43DF-8159-E6F068E9CB62}"/>
              </a:ext>
            </a:extLst>
          </p:cNvPr>
          <p:cNvSpPr txBox="1"/>
          <p:nvPr/>
        </p:nvSpPr>
        <p:spPr>
          <a:xfrm>
            <a:off x="7759084" y="3133817"/>
            <a:ext cx="1215120" cy="369332"/>
          </a:xfrm>
          <a:prstGeom prst="rect">
            <a:avLst/>
          </a:prstGeom>
          <a:noFill/>
        </p:spPr>
        <p:txBody>
          <a:bodyPr wrap="square" rtlCol="0">
            <a:spAutoFit/>
          </a:bodyPr>
          <a:lstStyle/>
          <a:p>
            <a:endParaRPr lang="en-GB" dirty="0"/>
          </a:p>
        </p:txBody>
      </p:sp>
      <p:pic>
        <p:nvPicPr>
          <p:cNvPr id="4" name="Picture 3">
            <a:extLst>
              <a:ext uri="{FF2B5EF4-FFF2-40B4-BE49-F238E27FC236}">
                <a16:creationId xmlns:a16="http://schemas.microsoft.com/office/drawing/2014/main" id="{1C1D2D60-5512-4FA3-8937-0C7F96DC8021}"/>
              </a:ext>
            </a:extLst>
          </p:cNvPr>
          <p:cNvPicPr>
            <a:picLocks noChangeAspect="1"/>
          </p:cNvPicPr>
          <p:nvPr/>
        </p:nvPicPr>
        <p:blipFill>
          <a:blip r:embed="rId3"/>
          <a:stretch>
            <a:fillRect/>
          </a:stretch>
        </p:blipFill>
        <p:spPr>
          <a:xfrm rot="1570571">
            <a:off x="6843956" y="2449010"/>
            <a:ext cx="1432703" cy="2039316"/>
          </a:xfrm>
          <a:prstGeom prst="rect">
            <a:avLst/>
          </a:prstGeom>
        </p:spPr>
      </p:pic>
      <p:graphicFrame>
        <p:nvGraphicFramePr>
          <p:cNvPr id="7" name="Object 6">
            <a:extLst>
              <a:ext uri="{FF2B5EF4-FFF2-40B4-BE49-F238E27FC236}">
                <a16:creationId xmlns:a16="http://schemas.microsoft.com/office/drawing/2014/main" id="{65C99246-65E8-4382-9B44-26D7A39BBFCE}"/>
              </a:ext>
            </a:extLst>
          </p:cNvPr>
          <p:cNvGraphicFramePr>
            <a:graphicFrameLocks noChangeAspect="1"/>
          </p:cNvGraphicFramePr>
          <p:nvPr>
            <p:extLst>
              <p:ext uri="{D42A27DB-BD31-4B8C-83A1-F6EECF244321}">
                <p14:modId xmlns:p14="http://schemas.microsoft.com/office/powerpoint/2010/main" val="3026691191"/>
              </p:ext>
            </p:extLst>
          </p:nvPr>
        </p:nvGraphicFramePr>
        <p:xfrm>
          <a:off x="4572000" y="374028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4" imgW="914400" imgH="771480" progId="AcroExch.Document.DC">
                  <p:embed/>
                </p:oleObj>
              </mc:Choice>
              <mc:Fallback>
                <p:oleObj name="Acrobat Document" showAsIcon="1" r:id="rId4" imgW="914400" imgH="771480" progId="AcroExch.Document.DC">
                  <p:embed/>
                  <p:pic>
                    <p:nvPicPr>
                      <p:cNvPr id="7" name="Object 6">
                        <a:extLst>
                          <a:ext uri="{FF2B5EF4-FFF2-40B4-BE49-F238E27FC236}">
                            <a16:creationId xmlns:a16="http://schemas.microsoft.com/office/drawing/2014/main" id="{65C99246-65E8-4382-9B44-26D7A39BBFCE}"/>
                          </a:ext>
                        </a:extLst>
                      </p:cNvPr>
                      <p:cNvPicPr/>
                      <p:nvPr/>
                    </p:nvPicPr>
                    <p:blipFill>
                      <a:blip r:embed="rId5"/>
                      <a:stretch>
                        <a:fillRect/>
                      </a:stretch>
                    </p:blipFill>
                    <p:spPr>
                      <a:xfrm>
                        <a:off x="4572000" y="3740285"/>
                        <a:ext cx="914400" cy="771525"/>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FCCAF7B9-DD5C-481F-AFFE-19E77A69C33C}"/>
              </a:ext>
            </a:extLst>
          </p:cNvPr>
          <p:cNvSpPr txBox="1"/>
          <p:nvPr/>
        </p:nvSpPr>
        <p:spPr>
          <a:xfrm>
            <a:off x="3758713" y="3705908"/>
            <a:ext cx="1051766" cy="461665"/>
          </a:xfrm>
          <a:prstGeom prst="rect">
            <a:avLst/>
          </a:prstGeom>
          <a:noFill/>
        </p:spPr>
        <p:txBody>
          <a:bodyPr wrap="square" rtlCol="0">
            <a:spAutoFit/>
          </a:bodyPr>
          <a:lstStyle/>
          <a:p>
            <a:r>
              <a:rPr lang="en-GB" sz="800" dirty="0"/>
              <a:t>Exit presentation mode to download copy</a:t>
            </a:r>
          </a:p>
        </p:txBody>
      </p:sp>
    </p:spTree>
    <p:extLst>
      <p:ext uri="{BB962C8B-B14F-4D97-AF65-F5344CB8AC3E}">
        <p14:creationId xmlns:p14="http://schemas.microsoft.com/office/powerpoint/2010/main" val="4081170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68787FB-B841-5965-CFD8-44623CBC65D0}"/>
              </a:ext>
            </a:extLst>
          </p:cNvPr>
          <p:cNvSpPr/>
          <p:nvPr/>
        </p:nvSpPr>
        <p:spPr>
          <a:xfrm>
            <a:off x="0" y="985736"/>
            <a:ext cx="9144000" cy="648510"/>
          </a:xfrm>
          <a:prstGeom prst="rect">
            <a:avLst/>
          </a:prstGeom>
          <a:solidFill>
            <a:srgbClr val="101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BC67ECF9-CE93-4994-82D6-DB6AF34E6497}"/>
              </a:ext>
            </a:extLst>
          </p:cNvPr>
          <p:cNvSpPr>
            <a:spLocks noGrp="1"/>
          </p:cNvSpPr>
          <p:nvPr>
            <p:ph type="title"/>
          </p:nvPr>
        </p:nvSpPr>
        <p:spPr>
          <a:xfrm>
            <a:off x="457200" y="1063557"/>
            <a:ext cx="8229600" cy="479897"/>
          </a:xfrm>
        </p:spPr>
        <p:txBody>
          <a:bodyPr>
            <a:normAutofit fontScale="90000"/>
          </a:bodyPr>
          <a:lstStyle/>
          <a:p>
            <a:pPr algn="l"/>
            <a:r>
              <a:rPr lang="en-GB" sz="2800" dirty="0">
                <a:solidFill>
                  <a:schemeClr val="bg1"/>
                </a:solidFill>
                <a:latin typeface="+mn-lt"/>
              </a:rPr>
              <a:t>Key Finding 2 – Letter Frequency</a:t>
            </a:r>
            <a:endParaRPr lang="en-US" sz="2800" dirty="0">
              <a:solidFill>
                <a:schemeClr val="bg1"/>
              </a:solidFill>
              <a:latin typeface="+mn-lt"/>
            </a:endParaRPr>
          </a:p>
        </p:txBody>
      </p:sp>
      <p:sp>
        <p:nvSpPr>
          <p:cNvPr id="19" name="Content Placeholder 18">
            <a:extLst>
              <a:ext uri="{FF2B5EF4-FFF2-40B4-BE49-F238E27FC236}">
                <a16:creationId xmlns:a16="http://schemas.microsoft.com/office/drawing/2014/main" id="{F0130B01-706B-4FF8-A781-FFFDE7152AFC}"/>
              </a:ext>
            </a:extLst>
          </p:cNvPr>
          <p:cNvSpPr>
            <a:spLocks noGrp="1"/>
          </p:cNvSpPr>
          <p:nvPr>
            <p:ph idx="1"/>
          </p:nvPr>
        </p:nvSpPr>
        <p:spPr>
          <a:xfrm>
            <a:off x="457200" y="1976340"/>
            <a:ext cx="8229600" cy="4525963"/>
          </a:xfrm>
        </p:spPr>
        <p:txBody>
          <a:bodyPr>
            <a:normAutofit/>
          </a:bodyPr>
          <a:lstStyle/>
          <a:p>
            <a:r>
              <a:rPr lang="en-GB" sz="1800" dirty="0"/>
              <a:t>The stronger the contact strategy in the </a:t>
            </a:r>
            <a:r>
              <a:rPr lang="en-GB" sz="1800" u="sng" dirty="0"/>
              <a:t>first </a:t>
            </a:r>
            <a:r>
              <a:rPr lang="en-GB" sz="4000" u="sng" dirty="0"/>
              <a:t>4</a:t>
            </a:r>
            <a:r>
              <a:rPr lang="en-GB" sz="1800" u="sng" dirty="0"/>
              <a:t> weeks</a:t>
            </a:r>
            <a:r>
              <a:rPr lang="en-GB" sz="1800" dirty="0"/>
              <a:t>, the better the results.</a:t>
            </a:r>
          </a:p>
          <a:p>
            <a:endParaRPr lang="en-GB" sz="1800" dirty="0"/>
          </a:p>
          <a:p>
            <a:r>
              <a:rPr lang="en-GB" sz="1800" dirty="0">
                <a:solidFill>
                  <a:schemeClr val="tx2"/>
                </a:solidFill>
              </a:rPr>
              <a:t>Bupa writes every 7 days, for 4 weeks and then for 2 subsequent months to allow reinstatement and have some of the best results</a:t>
            </a:r>
          </a:p>
          <a:p>
            <a:endParaRPr lang="en-GB" sz="1800" dirty="0">
              <a:solidFill>
                <a:schemeClr val="tx2"/>
              </a:solidFill>
            </a:endParaRPr>
          </a:p>
          <a:p>
            <a:endParaRPr lang="en-GB" sz="1800" dirty="0">
              <a:solidFill>
                <a:schemeClr val="tx2"/>
              </a:solidFill>
            </a:endParaRPr>
          </a:p>
          <a:p>
            <a:pPr marL="0" indent="0">
              <a:buNone/>
            </a:pPr>
            <a:r>
              <a:rPr lang="en-GB" sz="1800" dirty="0">
                <a:solidFill>
                  <a:srgbClr val="00B050"/>
                </a:solidFill>
              </a:rPr>
              <a:t>Guidance</a:t>
            </a:r>
          </a:p>
          <a:p>
            <a:r>
              <a:rPr lang="en-GB" sz="1800" dirty="0">
                <a:solidFill>
                  <a:srgbClr val="00B050"/>
                </a:solidFill>
              </a:rPr>
              <a:t>Send 1 letter every 7 days for first 4 weeks</a:t>
            </a:r>
          </a:p>
          <a:p>
            <a:r>
              <a:rPr lang="en-GB" sz="1800" dirty="0">
                <a:solidFill>
                  <a:srgbClr val="00B050"/>
                </a:solidFill>
              </a:rPr>
              <a:t>Follow up c60 days and c90 days</a:t>
            </a:r>
          </a:p>
        </p:txBody>
      </p:sp>
    </p:spTree>
    <p:extLst>
      <p:ext uri="{BB962C8B-B14F-4D97-AF65-F5344CB8AC3E}">
        <p14:creationId xmlns:p14="http://schemas.microsoft.com/office/powerpoint/2010/main" val="1550676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7E0063-D392-EC70-4C59-F991E60DFD2C}"/>
              </a:ext>
            </a:extLst>
          </p:cNvPr>
          <p:cNvSpPr/>
          <p:nvPr/>
        </p:nvSpPr>
        <p:spPr>
          <a:xfrm>
            <a:off x="0" y="985736"/>
            <a:ext cx="9144000" cy="648510"/>
          </a:xfrm>
          <a:prstGeom prst="rect">
            <a:avLst/>
          </a:prstGeom>
          <a:solidFill>
            <a:srgbClr val="101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BC67ECF9-CE93-4994-82D6-DB6AF34E6497}"/>
              </a:ext>
            </a:extLst>
          </p:cNvPr>
          <p:cNvSpPr>
            <a:spLocks noGrp="1"/>
          </p:cNvSpPr>
          <p:nvPr>
            <p:ph type="title"/>
          </p:nvPr>
        </p:nvSpPr>
        <p:spPr>
          <a:xfrm>
            <a:off x="457200" y="1094040"/>
            <a:ext cx="8229600" cy="431902"/>
          </a:xfrm>
        </p:spPr>
        <p:txBody>
          <a:bodyPr>
            <a:normAutofit fontScale="90000"/>
          </a:bodyPr>
          <a:lstStyle/>
          <a:p>
            <a:pPr algn="l"/>
            <a:r>
              <a:rPr lang="en-GB" sz="2800" dirty="0">
                <a:solidFill>
                  <a:schemeClr val="bg1"/>
                </a:solidFill>
                <a:latin typeface="+mn-lt"/>
              </a:rPr>
              <a:t>Key Finding 3 – Use Text’s as a reminder</a:t>
            </a:r>
            <a:endParaRPr lang="en-US" sz="2800" dirty="0">
              <a:solidFill>
                <a:schemeClr val="bg1"/>
              </a:solidFill>
              <a:latin typeface="+mn-lt"/>
            </a:endParaRPr>
          </a:p>
        </p:txBody>
      </p:sp>
      <p:sp>
        <p:nvSpPr>
          <p:cNvPr id="19" name="Content Placeholder 18">
            <a:extLst>
              <a:ext uri="{FF2B5EF4-FFF2-40B4-BE49-F238E27FC236}">
                <a16:creationId xmlns:a16="http://schemas.microsoft.com/office/drawing/2014/main" id="{F0130B01-706B-4FF8-A781-FFFDE7152AFC}"/>
              </a:ext>
            </a:extLst>
          </p:cNvPr>
          <p:cNvSpPr>
            <a:spLocks noGrp="1"/>
          </p:cNvSpPr>
          <p:nvPr>
            <p:ph idx="1"/>
          </p:nvPr>
        </p:nvSpPr>
        <p:spPr>
          <a:xfrm>
            <a:off x="457200" y="1891051"/>
            <a:ext cx="8229600" cy="4708529"/>
          </a:xfrm>
        </p:spPr>
        <p:txBody>
          <a:bodyPr>
            <a:normAutofit/>
          </a:bodyPr>
          <a:lstStyle/>
          <a:p>
            <a:r>
              <a:rPr lang="en-GB" sz="1800" dirty="0"/>
              <a:t>Very few companies utilise Texts</a:t>
            </a:r>
          </a:p>
          <a:p>
            <a:r>
              <a:rPr lang="en-GB" sz="1800" dirty="0"/>
              <a:t>Distributors like L&amp;C Mortgages + Vast Visibility (GI aggregator)                                       use this to good effect with good response rates</a:t>
            </a:r>
          </a:p>
          <a:p>
            <a:r>
              <a:rPr lang="en-GB" sz="1800" dirty="0"/>
              <a:t>Whilst not appropriate to deliver a complex message, text is                                   very good as a reminder and driving phone calls to a telephone                                                number linked within the Body of the text. </a:t>
            </a:r>
          </a:p>
          <a:p>
            <a:r>
              <a:rPr lang="en-GB" sz="1800" dirty="0"/>
              <a:t>Aviva General Insurance use this to great effect</a:t>
            </a:r>
          </a:p>
          <a:p>
            <a:endParaRPr lang="en-GB" sz="1800" dirty="0"/>
          </a:p>
          <a:p>
            <a:endParaRPr lang="en-GB" sz="1800" dirty="0"/>
          </a:p>
          <a:p>
            <a:pPr marL="0" indent="0">
              <a:buNone/>
            </a:pPr>
            <a:r>
              <a:rPr lang="en-GB" sz="1800" u="sng" dirty="0">
                <a:solidFill>
                  <a:srgbClr val="00B050"/>
                </a:solidFill>
              </a:rPr>
              <a:t>Guidance</a:t>
            </a:r>
          </a:p>
          <a:p>
            <a:r>
              <a:rPr lang="en-GB" sz="1800" dirty="0">
                <a:solidFill>
                  <a:srgbClr val="00B050"/>
                </a:solidFill>
              </a:rPr>
              <a:t>Send a text with embedded phone number 2/3 days after each letter</a:t>
            </a:r>
          </a:p>
          <a:p>
            <a:r>
              <a:rPr lang="en-GB" sz="1800" dirty="0">
                <a:solidFill>
                  <a:srgbClr val="00B050"/>
                </a:solidFill>
              </a:rPr>
              <a:t>Example:</a:t>
            </a:r>
          </a:p>
          <a:p>
            <a:pPr marL="0" indent="0">
              <a:buNone/>
            </a:pPr>
            <a:r>
              <a:rPr lang="en-GB" sz="1400" dirty="0">
                <a:solidFill>
                  <a:srgbClr val="00B050"/>
                </a:solidFill>
              </a:rPr>
              <a:t>Hi, Your important Medical Insurance is at risk of being cancelled due to problems with your payment.  Please call 0203 456 7890 urgently. [Insurer name, up to 21 characters]            </a:t>
            </a:r>
            <a:r>
              <a:rPr lang="en-GB" sz="1100" dirty="0">
                <a:solidFill>
                  <a:srgbClr val="00B050"/>
                </a:solidFill>
              </a:rPr>
              <a:t>Total 159 Characters</a:t>
            </a:r>
          </a:p>
          <a:p>
            <a:endParaRPr lang="en-GB" sz="1800" dirty="0"/>
          </a:p>
        </p:txBody>
      </p:sp>
      <p:pic>
        <p:nvPicPr>
          <p:cNvPr id="4" name="Picture 3">
            <a:extLst>
              <a:ext uri="{FF2B5EF4-FFF2-40B4-BE49-F238E27FC236}">
                <a16:creationId xmlns:a16="http://schemas.microsoft.com/office/drawing/2014/main" id="{F68B80EA-258E-45F5-A60C-05EF8DA9B831}"/>
              </a:ext>
            </a:extLst>
          </p:cNvPr>
          <p:cNvPicPr>
            <a:picLocks noChangeAspect="1"/>
          </p:cNvPicPr>
          <p:nvPr/>
        </p:nvPicPr>
        <p:blipFill>
          <a:blip r:embed="rId3"/>
          <a:stretch>
            <a:fillRect/>
          </a:stretch>
        </p:blipFill>
        <p:spPr>
          <a:xfrm rot="893650">
            <a:off x="6789977" y="2216685"/>
            <a:ext cx="2170607" cy="3013864"/>
          </a:xfrm>
          <a:prstGeom prst="rect">
            <a:avLst/>
          </a:prstGeom>
        </p:spPr>
      </p:pic>
    </p:spTree>
    <p:extLst>
      <p:ext uri="{BB962C8B-B14F-4D97-AF65-F5344CB8AC3E}">
        <p14:creationId xmlns:p14="http://schemas.microsoft.com/office/powerpoint/2010/main" val="25629515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60B0CAC57BBE4698A08491F297BF6A" ma:contentTypeVersion="927" ma:contentTypeDescription="Create a new document." ma:contentTypeScope="" ma:versionID="13f06ff548055e3c4423c2a84ca88a7d">
  <xsd:schema xmlns:xsd="http://www.w3.org/2001/XMLSchema" xmlns:xs="http://www.w3.org/2001/XMLSchema" xmlns:p="http://schemas.microsoft.com/office/2006/metadata/properties" xmlns:ns2="4b96593d-3b61-4bda-a53e-f4484561a84a" xmlns:ns3="2241134a-87d5-4888-be61-b5ade0f6bd73" targetNamespace="http://schemas.microsoft.com/office/2006/metadata/properties" ma:root="true" ma:fieldsID="854de2abb93ffea48959bfbfd469dd72" ns2:_="" ns3:_="">
    <xsd:import namespace="4b96593d-3b61-4bda-a53e-f4484561a84a"/>
    <xsd:import namespace="2241134a-87d5-4888-be61-b5ade0f6bd73"/>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2:SharedWithUsers" minOccurs="0"/>
                <xsd:element ref="ns2:SharedWithDetails"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96593d-3b61-4bda-a53e-f4484561a84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53b6bae0-6004-479c-ba28-fdf399c26b6d}" ma:internalName="TaxCatchAll" ma:showField="CatchAllData" ma:web="4b96593d-3b61-4bda-a53e-f4484561a84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241134a-87d5-4888-be61-b5ade0f6bd7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4ef33203-1a59-43d7-b528-3014742e71c3"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4b96593d-3b61-4bda-a53e-f4484561a84a">UJVWRKX3XE7D-1248405363-41920</_dlc_DocId>
    <_dlc_DocIdUrl xmlns="4b96593d-3b61-4bda-a53e-f4484561a84a">
      <Url>https://assuredfutures.sharepoint.com/sites/AssuredFuturesFileShare/_layouts/15/DocIdRedir.aspx?ID=UJVWRKX3XE7D-1248405363-41920</Url>
      <Description>UJVWRKX3XE7D-1248405363-41920</Description>
    </_dlc_DocIdUrl>
    <TaxCatchAll xmlns="4b96593d-3b61-4bda-a53e-f4484561a84a" xsi:nil="true"/>
    <lcf76f155ced4ddcb4097134ff3c332f xmlns="2241134a-87d5-4888-be61-b5ade0f6bd7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3A1065B-4242-4165-A4F6-022FA0001B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96593d-3b61-4bda-a53e-f4484561a84a"/>
    <ds:schemaRef ds:uri="2241134a-87d5-4888-be61-b5ade0f6bd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8BE56D-4695-4588-B917-BCD3E415769E}">
  <ds:schemaRefs>
    <ds:schemaRef ds:uri="http://schemas.microsoft.com/sharepoint/v3/contenttype/forms"/>
  </ds:schemaRefs>
</ds:datastoreItem>
</file>

<file path=customXml/itemProps3.xml><?xml version="1.0" encoding="utf-8"?>
<ds:datastoreItem xmlns:ds="http://schemas.openxmlformats.org/officeDocument/2006/customXml" ds:itemID="{B99AF6E2-3530-44B2-9164-323C6791E9EA}">
  <ds:schemaRefs>
    <ds:schemaRef ds:uri="http://schemas.microsoft.com/sharepoint/events"/>
  </ds:schemaRefs>
</ds:datastoreItem>
</file>

<file path=customXml/itemProps4.xml><?xml version="1.0" encoding="utf-8"?>
<ds:datastoreItem xmlns:ds="http://schemas.openxmlformats.org/officeDocument/2006/customXml" ds:itemID="{FE659938-664A-4F87-8B2B-778902971B4B}">
  <ds:schemaRefs>
    <ds:schemaRef ds:uri="http://schemas.microsoft.com/office/2006/metadata/properties"/>
    <ds:schemaRef ds:uri="http://schemas.microsoft.com/office/infopath/2007/PartnerControls"/>
    <ds:schemaRef ds:uri="4b96593d-3b61-4bda-a53e-f4484561a84a"/>
    <ds:schemaRef ds:uri="2241134a-87d5-4888-be61-b5ade0f6bd73"/>
  </ds:schemaRefs>
</ds:datastoreItem>
</file>

<file path=docProps/app.xml><?xml version="1.0" encoding="utf-8"?>
<Properties xmlns="http://schemas.openxmlformats.org/officeDocument/2006/extended-properties" xmlns:vt="http://schemas.openxmlformats.org/officeDocument/2006/docPropsVTypes">
  <TotalTime>2715</TotalTime>
  <Words>1809</Words>
  <Application>Microsoft Macintosh PowerPoint</Application>
  <PresentationFormat>On-screen Show (4:3)</PresentationFormat>
  <Paragraphs>222</Paragraphs>
  <Slides>17</Slides>
  <Notes>16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4" baseType="lpstr">
      <vt:lpstr>Arial</vt:lpstr>
      <vt:lpstr>Calibri</vt:lpstr>
      <vt:lpstr>Proxima Soft</vt:lpstr>
      <vt:lpstr>Wingdings</vt:lpstr>
      <vt:lpstr>Office Theme</vt:lpstr>
      <vt:lpstr>Acrobat Document</vt:lpstr>
      <vt:lpstr>Document</vt:lpstr>
      <vt:lpstr>PowerPoint Presentation</vt:lpstr>
      <vt:lpstr>Purpose - (this is a shared problem for both Insurers and Distributors)</vt:lpstr>
      <vt:lpstr>How we have arrived at this guidance</vt:lpstr>
      <vt:lpstr>Insurers who have contributed</vt:lpstr>
      <vt:lpstr>How we have arrived at this guidance (a significant piece of work)</vt:lpstr>
      <vt:lpstr>Our Findings</vt:lpstr>
      <vt:lpstr>Key Finding 1 - Letters</vt:lpstr>
      <vt:lpstr>Key Finding 2 – Letter Frequency</vt:lpstr>
      <vt:lpstr>Key Finding 3 – Use Text’s as a reminder</vt:lpstr>
      <vt:lpstr>Key Finding 4 – Early Notice to Intermediaries</vt:lpstr>
      <vt:lpstr>Key Finding 5 – Reinstatement</vt:lpstr>
      <vt:lpstr>Key Finding 6 – Emails &amp; portals often don’t work!</vt:lpstr>
      <vt:lpstr>Key Finding 7 – Basic banking</vt:lpstr>
      <vt:lpstr>Key Finding 8 – How to involve brokers/distributors</vt:lpstr>
      <vt:lpstr>Best practice – 1st 2 weeks</vt:lpstr>
      <vt:lpstr>Best practice – 2nd 2 weeks</vt:lpstr>
      <vt:lpstr>Best practice – 2 to 3 months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 James</dc:creator>
  <cp:lastModifiedBy>Peter Wall</cp:lastModifiedBy>
  <cp:revision>13</cp:revision>
  <cp:lastPrinted>2015-01-05T15:55:57Z</cp:lastPrinted>
  <dcterms:created xsi:type="dcterms:W3CDTF">2014-07-14T09:07:48Z</dcterms:created>
  <dcterms:modified xsi:type="dcterms:W3CDTF">2022-10-25T12:19:23Z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0x0101003C60B0CAC57BBE4698A08491F297BF6A</vt:lpwstr>
  </property>
  <property fmtid="{D5CDD505-2E9C-101B-9397-08002B2CF9AE}" pid="3" name="Order">
    <vt:r8>66400</vt:r8>
  </property>
  <property fmtid="{D5CDD505-2E9C-101B-9397-08002B2CF9AE}" pid="4" name="_dlc_DocIdItemGuid">
    <vt:lpwstr>c4e7b51b-4176-4749-8f74-012d728bd45f</vt:lpwstr>
  </property>
  <property fmtid="{D5CDD505-2E9C-101B-9397-08002B2CF9AE}" pid="5" name="MSIP_Label_6162522c-5a2e-4857-9bae-bd1012aeff48_Enabled">
    <vt:lpwstr>true</vt:lpwstr>
  </property>
  <property fmtid="{D5CDD505-2E9C-101B-9397-08002B2CF9AE}" pid="6" name="MSIP_Label_6162522c-5a2e-4857-9bae-bd1012aeff48_SetDate">
    <vt:lpwstr>2020-10-20T14:27:47Z</vt:lpwstr>
  </property>
  <property fmtid="{D5CDD505-2E9C-101B-9397-08002B2CF9AE}" pid="7" name="MSIP_Label_6162522c-5a2e-4857-9bae-bd1012aeff48_Method">
    <vt:lpwstr>Standard</vt:lpwstr>
  </property>
  <property fmtid="{D5CDD505-2E9C-101B-9397-08002B2CF9AE}" pid="8" name="MSIP_Label_6162522c-5a2e-4857-9bae-bd1012aeff48_Name">
    <vt:lpwstr>Restricted</vt:lpwstr>
  </property>
  <property fmtid="{D5CDD505-2E9C-101B-9397-08002B2CF9AE}" pid="9" name="MSIP_Label_6162522c-5a2e-4857-9bae-bd1012aeff48_SiteId">
    <vt:lpwstr>966f6a74-b796-444d-b4a3-0428e27dbc74</vt:lpwstr>
  </property>
  <property fmtid="{D5CDD505-2E9C-101B-9397-08002B2CF9AE}" pid="10" name="MSIP_Label_6162522c-5a2e-4857-9bae-bd1012aeff48_ActionId">
    <vt:lpwstr>f807fdaf-d7a0-43cb-a49e-edfba73ce282</vt:lpwstr>
  </property>
  <property fmtid="{D5CDD505-2E9C-101B-9397-08002B2CF9AE}" pid="11" name="MSIP_Label_6162522c-5a2e-4857-9bae-bd1012aeff48_ContentBits">
    <vt:lpwstr>2</vt:lpwstr>
  </property>
</Properties>
</file>